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2" r:id="rId27"/>
    <p:sldId id="281" r:id="rId28"/>
    <p:sldId id="290" r:id="rId29"/>
    <p:sldId id="283" r:id="rId30"/>
    <p:sldId id="284" r:id="rId31"/>
    <p:sldId id="288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59"/>
  </p:normalViewPr>
  <p:slideViewPr>
    <p:cSldViewPr snapToGrid="0"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_rels/chart10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0.xlsx"  /></Relationships>
</file>

<file path=ppt/charts/_rels/chart1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1.xlsx"  /></Relationships>
</file>

<file path=ppt/charts/_rels/chart1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2.xlsx"  /></Relationships>
</file>

<file path=ppt/charts/_rels/chart1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3.xlsx"  /></Relationships>
</file>

<file path=ppt/charts/_rels/chart1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4.xlsx"  /></Relationships>
</file>

<file path=ppt/charts/_rels/chart1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5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2.xlsx"  /></Relationships>
</file>

<file path=ppt/charts/_rels/chart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3.xlsx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4.xlsx"  /></Relationships>
</file>

<file path=ppt/charts/_rels/chart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5.xlsx"  /></Relationships>
</file>

<file path=ppt/charts/_rels/chart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6.xlsx"  /></Relationships>
</file>

<file path=ppt/charts/_rels/chart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7.xlsx"  /></Relationships>
</file>

<file path=ppt/charts/_rels/chart8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8.xlsx"  /></Relationships>
</file>

<file path=ppt/charts/_rels/chart9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9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2016-2022년 처리현황</a:t>
            </a:r>
            <a:endParaRPr/>
          </a:p>
        </c:rich>
      </c:tx>
      <c:layout>
        <c:manualLayout>
          <c:xMode val="edge"/>
          <c:yMode val="edge"/>
          <c:x val="0.41080421209335327"/>
          <c:y val="0.02108437567949295"/>
        </c:manualLayout>
      </c:layout>
      <c:overlay val="0"/>
    </c:title>
    <c:autoTitleDeleted val="0"/>
    <c:view3D>
      <c:rAngAx val="1"/>
      <c:rotX val="15"/>
      <c:rotY val="20"/>
      <c:perspective val="40"/>
    </c:view3D>
    <c:plotArea>
      <c:layout>
        <c:manualLayout>
          <c:layoutTarget val="outer"/>
          <c:xMode val="edge"/>
          <c:yMode val="edge"/>
          <c:x val="0.032913085073232651"/>
          <c:y val="0.15294647216796875"/>
          <c:w val="0.96708691120147705"/>
          <c:h val="0.84705352783203125"/>
        </c:manualLayout>
      </c:layout>
      <c:bar3DChart>
        <c:barDir val="col"/>
        <c:grouping val="standard"/>
        <c:varyColors val="0"/>
        <c:ser>
          <c:idx val="0"/>
          <c:order val="0"/>
          <c:spPr>
            <a:solidFill>
              <a:schemeClr val="accent1"/>
            </a:solidFill>
            <a:effectLst>
              <a:outerShdw blurRad="76200" dist="31750" rotWithShape="0">
                <a:srgbClr val="000000">
                  <a:alpha val="50000"/>
                </a:srgbClr>
              </a:outerShdw>
            </a:effectLst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0"/>
            <c:txPr>
              <a:bodyPr rot="0" vert="horz" wrap="none" lIns="0" tIns="0" rIns="0" bIns="0" anchor="ctr" anchorCtr="1"/>
              <a:p>
                <a:pPr algn="l">
                  <a:defRPr sz="1500" b="0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</c:f>
              <c:strCache>
                <c:ptCount val="8"/>
                <c:pt idx="0">
                  <c:v>자연사</c:v>
                </c:pt>
                <c:pt idx="1">
                  <c:v>입양</c:v>
                </c:pt>
                <c:pt idx="2">
                  <c:v>안락사</c:v>
                </c:pt>
                <c:pt idx="3">
                  <c:v>반환</c:v>
                </c:pt>
                <c:pt idx="4">
                  <c:v>기증</c:v>
                </c:pt>
                <c:pt idx="5">
                  <c:v>미포획</c:v>
                </c:pt>
                <c:pt idx="6">
                  <c:v>보호중</c:v>
                </c:pt>
                <c:pt idx="7">
                  <c:v>방사</c:v>
                </c:pt>
              </c:strCache>
            </c:strRef>
          </c:cat>
          <c:val>
            <c:numRef>
              <c:f>Sheet1!$B$1:$B$8</c:f>
              <c:numCache>
                <c:formatCode>0.00%</c:formatCode>
                <c:ptCount val="8"/>
                <c:pt idx="0">
                  <c:v>0.268</c:v>
                </c:pt>
                <c:pt idx="1">
                  <c:v>0.309</c:v>
                </c:pt>
                <c:pt idx="2">
                  <c:v>0.206</c:v>
                </c:pt>
                <c:pt idx="3">
                  <c:v>0.131</c:v>
                </c:pt>
                <c:pt idx="4">
                  <c:v>0.018</c:v>
                </c:pt>
                <c:pt idx="5">
                  <c:v>0.003</c:v>
                </c:pt>
                <c:pt idx="6">
                  <c:v>0.054</c:v>
                </c:pt>
                <c:pt idx="7">
                  <c:v>0.011</c:v>
                </c:pt>
              </c:numCache>
            </c:numRef>
          </c:val>
        </c:ser>
        <c:gapWidth val="150"/>
        <c:gapDepth val="150"/>
        <c:shape val="cylinder"/>
        <c:axId val="619006251"/>
        <c:axId val="827109132"/>
      </c:bar3DChart>
      <c:catAx>
        <c:axId val="619006251"/>
        <c:scaling>
          <c:orientation val="minMax"/>
        </c:scaling>
        <c:axPos val="b"/>
        <c:crossAx val="827109132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827109132"/>
        <c:scaling>
          <c:orientation val="minMax"/>
        </c:scaling>
        <c:axPos val="l"/>
        <c:crossAx val="619006251"/>
        <c:delete val="0"/>
        <c:majorGridlines/>
        <c:numFmt formatCode="0.00%" sourceLinked="1"/>
        <c:majorTickMark val="out"/>
        <c:minorTickMark val="none"/>
        <c:tickLblPos val="nextTo"/>
        <c:spPr>
          <a:ln w="9525" cap="flat" cmpd="sng" algn="ctr">
            <a:noFill/>
            <a:prstDash val="solid"/>
            <a:round/>
            <a:headEnd w="med" len="med"/>
            <a:tailEnd w="med" len="med"/>
          </a:ln>
        </c:spPr>
        <c:txPr>
          <a:bodyPr rot="0" vert="horz" wrap="none" lIns="0" tIns="0" rIns="0" bIns="0" anchor="ctr" anchorCtr="1"/>
          <a:p>
            <a:pPr algn="l">
              <a:defRPr sz="15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17" styleIndex="8"/>
    </c:ext>
  </c:extLst>
  <c:externalData r:id="rId1">
    <c:autoUpdate val="0"/>
  </c:externalData>
</c:chartSpace>
</file>

<file path=ppt/charts/chart10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비반려인</a:t>
            </a:r>
            <a:endParaRPr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비반려인</c:v>
                </c:pt>
              </c:strCache>
            </c:strRef>
          </c:tx>
          <c:spPr/>
          <c:explosion val="0"/>
          <c:dPt>
            <c:idx val="0"/>
            <c:invertIfNegative val="0"/>
            <c:bubble3D val="0"/>
            <c:explosion val="0"/>
            <c:spPr>
              <a:solidFill>
                <a:schemeClr val="accent1"/>
              </a:solidFill>
            </c:spPr>
          </c:dPt>
          <c:dPt>
            <c:idx val="1"/>
            <c:invertIfNegative val="0"/>
            <c:bubble3D val="0"/>
            <c:explosion val="0"/>
            <c:spPr>
              <a:solidFill>
                <a:schemeClr val="accent2"/>
              </a:solidFill>
            </c:spPr>
          </c:dPt>
          <c:dPt>
            <c:idx val="2"/>
            <c:invertIfNegative val="0"/>
            <c:bubble3D val="0"/>
            <c:explosion val="0"/>
            <c:spPr>
              <a:solidFill>
                <a:schemeClr val="accent3"/>
              </a:solidFill>
            </c:spPr>
          </c:dPt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동의</c:v>
                </c:pt>
                <c:pt idx="1">
                  <c:v>반반</c:v>
                </c:pt>
                <c:pt idx="2">
                  <c:v>동의 X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0.171</c:v>
                </c:pt>
                <c:pt idx="1">
                  <c:v>0.68</c:v>
                </c:pt>
                <c:pt idx="2">
                  <c:v>0.15</c:v>
                </c:pt>
              </c:numCache>
            </c:numRef>
          </c:val>
        </c:ser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rgbClr val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2" styleIndex="0"/>
    </c:ext>
  </c:extLst>
  <c:externalData r:id="rId1">
    <c:autoUpdate val="0"/>
  </c:externalData>
</c:chartSpace>
</file>

<file path=ppt/charts/chart1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반려인</a:t>
            </a:r>
            <a:endParaRPr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반려인</c:v>
                </c:pt>
              </c:strCache>
            </c:strRef>
          </c:tx>
          <c:spPr/>
          <c:explosion val="0"/>
          <c:dPt>
            <c:idx val="0"/>
            <c:invertIfNegative val="0"/>
            <c:bubble3D val="0"/>
            <c:explosion val="0"/>
            <c:spPr/>
          </c:dPt>
          <c:dPt>
            <c:idx val="1"/>
            <c:invertIfNegative val="0"/>
            <c:bubble3D val="0"/>
            <c:explosion val="0"/>
            <c:spPr/>
          </c:dPt>
          <c:dPt>
            <c:idx val="2"/>
            <c:invertIfNegative val="0"/>
            <c:bubble3D val="0"/>
            <c:explosion val="0"/>
            <c:spPr/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동의</c:v>
                </c:pt>
                <c:pt idx="1">
                  <c:v>반반</c:v>
                </c:pt>
                <c:pt idx="2">
                  <c:v>동의 X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0.637</c:v>
                </c:pt>
                <c:pt idx="1">
                  <c:v>0.343</c:v>
                </c:pt>
                <c:pt idx="2">
                  <c:v>0.02</c:v>
                </c:pt>
              </c:numCache>
            </c:numRef>
          </c:val>
        </c:ser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2" styleIndex="0"/>
    </c:ext>
  </c:extLst>
  <c:externalData r:id="rId1">
    <c:autoUpdate val="0"/>
  </c:externalData>
</c:chartSpace>
</file>

<file path=ppt/charts/chart1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비반려가구</a:t>
            </a:r>
            <a:endParaRPr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비반려가구</c:v>
                </c:pt>
              </c:strCache>
            </c:strRef>
          </c:tx>
          <c:explosion val="0"/>
          <c:dPt>
            <c:idx val="0"/>
            <c:invertIfNegative val="0"/>
            <c:bubble3D val="0"/>
            <c:explosion val="0"/>
            <c:spPr>
              <a:solidFill>
                <a:schemeClr val="accent6"/>
              </a:solidFill>
            </c:spPr>
          </c:dPt>
          <c:dPt>
            <c:idx val="1"/>
            <c:invertIfNegative val="0"/>
            <c:bubble3D val="0"/>
            <c:explosion val="0"/>
            <c:spPr>
              <a:solidFill>
                <a:schemeClr val="accent5"/>
              </a:solidFill>
            </c:spPr>
          </c:dPt>
          <c:dPt>
            <c:idx val="2"/>
            <c:invertIfNegative val="0"/>
            <c:bubble3D val="0"/>
            <c:explosion val="0"/>
            <c:spPr>
              <a:solidFill>
                <a:schemeClr val="accent4"/>
              </a:solidFill>
            </c:spPr>
          </c:dPt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동의</c:v>
                </c:pt>
                <c:pt idx="1">
                  <c:v>반반</c:v>
                </c:pt>
                <c:pt idx="2">
                  <c:v>동의 X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0.357</c:v>
                </c:pt>
                <c:pt idx="1">
                  <c:v>0.571</c:v>
                </c:pt>
                <c:pt idx="2">
                  <c:v>0.072</c:v>
                </c:pt>
              </c:numCache>
            </c:numRef>
          </c:val>
        </c:ser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3" styleIndex="0"/>
    </c:ext>
  </c:extLst>
  <c:externalData r:id="rId1">
    <c:autoUpdate val="0"/>
  </c:externalData>
</c:chartSpace>
</file>

<file path=ppt/charts/chart13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반려가구</a:t>
            </a:r>
            <a:endParaRPr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반려가구</c:v>
                </c:pt>
              </c:strCache>
            </c:strRef>
          </c:tx>
          <c:spPr/>
          <c:explosion val="0"/>
          <c:dPt>
            <c:idx val="0"/>
            <c:invertIfNegative val="0"/>
            <c:bubble3D val="0"/>
            <c:explosion val="0"/>
            <c:spPr>
              <a:solidFill>
                <a:schemeClr val="accent6"/>
              </a:solidFill>
            </c:spPr>
          </c:dPt>
          <c:dPt>
            <c:idx val="1"/>
            <c:invertIfNegative val="0"/>
            <c:bubble3D val="0"/>
            <c:explosion val="0"/>
            <c:spPr>
              <a:solidFill>
                <a:schemeClr val="accent5"/>
              </a:solidFill>
            </c:spPr>
          </c:dPt>
          <c:dPt>
            <c:idx val="2"/>
            <c:invertIfNegative val="0"/>
            <c:bubble3D val="0"/>
            <c:explosion val="0"/>
            <c:spPr>
              <a:solidFill>
                <a:schemeClr val="accent4"/>
              </a:solidFill>
            </c:spPr>
          </c:dPt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동의</c:v>
                </c:pt>
                <c:pt idx="1">
                  <c:v>반반</c:v>
                </c:pt>
                <c:pt idx="2">
                  <c:v>동의 X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0.361</c:v>
                </c:pt>
                <c:pt idx="1">
                  <c:v>0.575</c:v>
                </c:pt>
                <c:pt idx="2">
                  <c:v>0.064</c:v>
                </c:pt>
              </c:numCache>
            </c:numRef>
          </c:val>
        </c:ser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3" styleIndex="0"/>
    </c:ext>
  </c:extLst>
  <c:externalData r:id="rId1">
    <c:autoUpdate val="0"/>
  </c:externalData>
</c:chartSpace>
</file>

<file path=ppt/charts/chart14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2021년 반려견의 지역별 동물 등록 현황</a:t>
            </a:r>
            <a:endParaRPr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지역</c:v>
                </c:pt>
              </c:strCache>
            </c:strRef>
          </c:tx>
          <c:spPr/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Sheet1!$A$2:$A$18</c:f>
              <c:strCache>
                <c:ptCount val="17"/>
                <c:pt idx="0">
                  <c:v>서울</c:v>
                </c:pt>
                <c:pt idx="1">
                  <c:v>경기</c:v>
                </c:pt>
                <c:pt idx="2">
                  <c:v>인천</c:v>
                </c:pt>
                <c:pt idx="3">
                  <c:v>부산</c:v>
                </c:pt>
                <c:pt idx="4">
                  <c:v>대구</c:v>
                </c:pt>
                <c:pt idx="5">
                  <c:v>대전</c:v>
                </c:pt>
                <c:pt idx="6">
                  <c:v>광주</c:v>
                </c:pt>
                <c:pt idx="7">
                  <c:v>울산</c:v>
                </c:pt>
                <c:pt idx="8">
                  <c:v>제주</c:v>
                </c:pt>
                <c:pt idx="9">
                  <c:v>세종</c:v>
                </c:pt>
                <c:pt idx="10">
                  <c:v>강원</c:v>
                </c:pt>
                <c:pt idx="11">
                  <c:v>충북</c:v>
                </c:pt>
                <c:pt idx="12">
                  <c:v>충남</c:v>
                </c:pt>
                <c:pt idx="13">
                  <c:v>전북</c:v>
                </c:pt>
                <c:pt idx="14">
                  <c:v>전남</c:v>
                </c:pt>
                <c:pt idx="15">
                  <c:v>경북</c:v>
                </c:pt>
                <c:pt idx="16">
                  <c:v>경남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40.8</c:v>
                </c:pt>
                <c:pt idx="1">
                  <c:v>60.5</c:v>
                </c:pt>
                <c:pt idx="2">
                  <c:v>14.3</c:v>
                </c:pt>
                <c:pt idx="3">
                  <c:v>15.4</c:v>
                </c:pt>
                <c:pt idx="4">
                  <c:v>9.5</c:v>
                </c:pt>
                <c:pt idx="5">
                  <c:v>7.1</c:v>
                </c:pt>
                <c:pt idx="6">
                  <c:v>4.4</c:v>
                </c:pt>
                <c:pt idx="7">
                  <c:v>4.3</c:v>
                </c:pt>
                <c:pt idx="8">
                  <c:v>5.4</c:v>
                </c:pt>
                <c:pt idx="9">
                  <c:v>0.9</c:v>
                </c:pt>
                <c:pt idx="10">
                  <c:v>6.7</c:v>
                </c:pt>
                <c:pt idx="11">
                  <c:v>6.2</c:v>
                </c:pt>
                <c:pt idx="12">
                  <c:v>7.3</c:v>
                </c:pt>
                <c:pt idx="13">
                  <c:v>5</c:v>
                </c:pt>
                <c:pt idx="14">
                  <c:v>5.1</c:v>
                </c:pt>
                <c:pt idx="15">
                  <c:v>7.8</c:v>
                </c:pt>
                <c:pt idx="16">
                  <c:v>11.3</c:v>
                </c:pt>
              </c:numCache>
            </c:numRef>
          </c:val>
        </c:ser>
        <c:gapWidth val="150"/>
        <c:overlap val="0"/>
        <c:axId val="339279636"/>
        <c:axId val="46583392"/>
      </c:barChart>
      <c:catAx>
        <c:axId val="339279636"/>
        <c:scaling>
          <c:orientation val="minMax"/>
        </c:scaling>
        <c:axPos val="b"/>
        <c:crossAx val="46583392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46583392"/>
        <c:scaling>
          <c:orientation val="minMax"/>
        </c:scaling>
        <c:axPos val="l"/>
        <c:crossAx val="339279636"/>
        <c:delete val="0"/>
        <c:majorGridlines/>
        <c:numFmt formatCode="General" sourceLinked="1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15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경기도 5개 시의 동물등록 현황</a:t>
            </a:r>
            <a:endParaRPr/>
          </a:p>
        </c:rich>
      </c:tx>
      <c:layout>
        <c:manualLayout>
          <c:xMode val="edge"/>
          <c:yMode val="edge"/>
          <c:x val="0.32135260105133057"/>
          <c:y val="0.0300738140940666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내장형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Sheet1!$A$2:$B$11</c:f>
              <c:multiLvlStrCache>
                <c:ptCount val="10"/>
                <c:lvl>
                  <c:pt idx="0">
                    <c:v>개</c:v>
                  </c:pt>
                  <c:pt idx="1">
                    <c:v>고양이</c:v>
                  </c:pt>
                  <c:pt idx="2">
                    <c:v>개</c:v>
                  </c:pt>
                  <c:pt idx="3">
                    <c:v>고양이</c:v>
                  </c:pt>
                  <c:pt idx="4">
                    <c:v>개</c:v>
                  </c:pt>
                  <c:pt idx="5">
                    <c:v>고양이</c:v>
                  </c:pt>
                  <c:pt idx="6">
                    <c:v>개</c:v>
                  </c:pt>
                  <c:pt idx="7">
                    <c:v>고양이</c:v>
                  </c:pt>
                  <c:pt idx="8">
                    <c:v>개</c:v>
                  </c:pt>
                  <c:pt idx="9">
                    <c:v>고양이</c:v>
                  </c:pt>
                </c:lvl>
                <c:lvl>
                  <c:pt idx="0">
                    <c:v>성남시</c:v>
                  </c:pt>
                  <c:pt idx="2">
                    <c:v>수원시</c:v>
                  </c:pt>
                  <c:pt idx="4">
                    <c:v>용인시</c:v>
                  </c:pt>
                  <c:pt idx="6">
                    <c:v>평택시</c:v>
                  </c:pt>
                  <c:pt idx="8">
                    <c:v>화성시</c:v>
                  </c:pt>
                </c:lvl>
              </c:multiLvlStrCache>
            </c:multiLvl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30</c:v>
                </c:pt>
                <c:pt idx="1">
                  <c:v>12</c:v>
                </c:pt>
                <c:pt idx="2">
                  <c:v>34</c:v>
                </c:pt>
                <c:pt idx="3">
                  <c:v>14</c:v>
                </c:pt>
                <c:pt idx="4">
                  <c:v>36</c:v>
                </c:pt>
                <c:pt idx="5">
                  <c:v>5</c:v>
                </c:pt>
                <c:pt idx="6">
                  <c:v>37</c:v>
                </c:pt>
                <c:pt idx="7">
                  <c:v>11</c:v>
                </c:pt>
                <c:pt idx="8">
                  <c:v>37</c:v>
                </c:pt>
                <c:pt idx="9">
                  <c:v>12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외장형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Sheet1!$A$2:$B$11</c:f>
              <c:multiLvlStrCache>
                <c:ptCount val="10"/>
                <c:lvl>
                  <c:pt idx="0">
                    <c:v>개</c:v>
                  </c:pt>
                  <c:pt idx="1">
                    <c:v>고양이</c:v>
                  </c:pt>
                  <c:pt idx="2">
                    <c:v>개</c:v>
                  </c:pt>
                  <c:pt idx="3">
                    <c:v>고양이</c:v>
                  </c:pt>
                  <c:pt idx="4">
                    <c:v>개</c:v>
                  </c:pt>
                  <c:pt idx="5">
                    <c:v>고양이</c:v>
                  </c:pt>
                  <c:pt idx="6">
                    <c:v>개</c:v>
                  </c:pt>
                  <c:pt idx="7">
                    <c:v>고양이</c:v>
                  </c:pt>
                  <c:pt idx="8">
                    <c:v>개</c:v>
                  </c:pt>
                  <c:pt idx="9">
                    <c:v>고양이</c:v>
                  </c:pt>
                </c:lvl>
                <c:lvl>
                  <c:pt idx="0">
                    <c:v>성남시</c:v>
                  </c:pt>
                  <c:pt idx="2">
                    <c:v>수원시</c:v>
                  </c:pt>
                  <c:pt idx="4">
                    <c:v>용인시</c:v>
                  </c:pt>
                  <c:pt idx="6">
                    <c:v>평택시</c:v>
                  </c:pt>
                  <c:pt idx="8">
                    <c:v>화성시</c:v>
                  </c:pt>
                </c:lvl>
              </c:multiLvlStrCache>
            </c:multiLvl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32</c:v>
                </c:pt>
                <c:pt idx="1">
                  <c:v>0</c:v>
                </c:pt>
                <c:pt idx="2">
                  <c:v>45</c:v>
                </c:pt>
                <c:pt idx="3">
                  <c:v>0</c:v>
                </c:pt>
                <c:pt idx="4">
                  <c:v>47</c:v>
                </c:pt>
                <c:pt idx="5">
                  <c:v>0</c:v>
                </c:pt>
                <c:pt idx="6">
                  <c:v>45</c:v>
                </c:pt>
                <c:pt idx="7">
                  <c:v>0</c:v>
                </c:pt>
                <c:pt idx="8">
                  <c:v>50</c:v>
                </c:pt>
                <c:pt idx="9">
                  <c:v>0</c:v>
                </c:pt>
              </c:numCache>
            </c:numRef>
          </c:val>
        </c:ser>
        <c:gapWidth val="150"/>
        <c:overlap val="0"/>
        <c:axId val="304822369"/>
        <c:axId val="857163626"/>
      </c:barChart>
      <c:catAx>
        <c:axId val="304822369"/>
        <c:scaling>
          <c:orientation val="minMax"/>
        </c:scaling>
        <c:axPos val="b"/>
        <c:crossAx val="857163626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857163626"/>
        <c:scaling>
          <c:orientation val="minMax"/>
        </c:scaling>
        <c:axPos val="l"/>
        <c:crossAx val="304822369"/>
        <c:delete val="0"/>
        <c:majorGridlines/>
        <c:numFmt formatCode="General" sourceLinked="1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2" styleIndex="0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유기동물 월별 발생건수</a:t>
            </a:r>
            <a:endParaRPr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2021년</c:v>
                </c:pt>
              </c:strCache>
            </c:strRef>
          </c:tx>
          <c:marker>
            <c:size val="7"/>
          </c:marker>
          <c:dLbls>
            <c:dLbl>
              <c:idx val="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1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6823</c:v>
                </c:pt>
                <c:pt idx="1">
                  <c:v>6435</c:v>
                </c:pt>
                <c:pt idx="2">
                  <c:v>7748</c:v>
                </c:pt>
                <c:pt idx="3">
                  <c:v>6780</c:v>
                </c:pt>
                <c:pt idx="4">
                  <c:v>6538</c:v>
                </c:pt>
                <c:pt idx="5">
                  <c:v>3903</c:v>
                </c:pt>
                <c:pt idx="6">
                  <c:v>7489</c:v>
                </c:pt>
                <c:pt idx="7">
                  <c:v>7356</c:v>
                </c:pt>
                <c:pt idx="8">
                  <c:v>6947</c:v>
                </c:pt>
                <c:pt idx="9">
                  <c:v>7160</c:v>
                </c:pt>
                <c:pt idx="10">
                  <c:v>7017</c:v>
                </c:pt>
                <c:pt idx="11">
                  <c:v>6940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2022년</c:v>
                </c:pt>
              </c:strCache>
            </c:strRef>
          </c:tx>
          <c:marker>
            <c:size val="7"/>
          </c:marker>
          <c:dLbls>
            <c:dLbl>
              <c:idx val="0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1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_-* #,##0_-;-* #,##0_-;_-* "-"_-;_-@_-</c:formatCode>
                <c:ptCount val="12"/>
                <c:pt idx="0">
                  <c:v>6522</c:v>
                </c:pt>
                <c:pt idx="1">
                  <c:v>5673</c:v>
                </c:pt>
                <c:pt idx="2">
                  <c:v>6886</c:v>
                </c:pt>
                <c:pt idx="3">
                  <c:v>6838</c:v>
                </c:pt>
                <c:pt idx="4">
                  <c:v>7102</c:v>
                </c:pt>
                <c:pt idx="5">
                  <c:v>6781</c:v>
                </c:pt>
                <c:pt idx="6">
                  <c:v>7082</c:v>
                </c:pt>
                <c:pt idx="7">
                  <c:v>7301</c:v>
                </c:pt>
                <c:pt idx="8">
                  <c:v>6675</c:v>
                </c:pt>
                <c:pt idx="9">
                  <c:v>6399</c:v>
                </c:pt>
                <c:pt idx="10">
                  <c:v>6783</c:v>
                </c:pt>
                <c:pt idx="11">
                  <c:v>5934</c:v>
                </c:pt>
              </c:numCache>
            </c:numRef>
          </c:val>
          <c:smooth val="0"/>
        </c:ser>
        <c:marker val="1"/>
        <c:smooth val="0"/>
        <c:axId val="107885174"/>
        <c:axId val="763626854"/>
      </c:lineChart>
      <c:catAx>
        <c:axId val="107885174"/>
        <c:scaling>
          <c:orientation val="minMax"/>
        </c:scaling>
        <c:axPos val="b"/>
        <c:crossAx val="763626854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763626854"/>
        <c:scaling>
          <c:orientation val="minMax"/>
          <c:min val="3500"/>
        </c:scaling>
        <c:axPos val="l"/>
        <c:crossAx val="107885174"/>
        <c:delete val="0"/>
        <c:majorGridlines/>
        <c:numFmt formatCode="General" sourceLinked="1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0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3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유기동물 보호시설 수 (2023년)</a:t>
            </a:r>
            <a:endParaRPr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시설 수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서울</c:v>
                </c:pt>
                <c:pt idx="1">
                  <c:v>인천/경기</c:v>
                </c:pt>
                <c:pt idx="2">
                  <c:v>강원도</c:v>
                </c:pt>
                <c:pt idx="3">
                  <c:v>대전/충청</c:v>
                </c:pt>
                <c:pt idx="4">
                  <c:v>대구/경북</c:v>
                </c:pt>
                <c:pt idx="5">
                  <c:v>부산/경남</c:v>
                </c:pt>
                <c:pt idx="6">
                  <c:v>광주/전라/제주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23</c:v>
                </c:pt>
                <c:pt idx="1">
                  <c:v>33</c:v>
                </c:pt>
                <c:pt idx="2">
                  <c:v>13</c:v>
                </c:pt>
                <c:pt idx="3">
                  <c:v>19</c:v>
                </c:pt>
                <c:pt idx="4">
                  <c:v>24</c:v>
                </c:pt>
                <c:pt idx="5">
                  <c:v>24</c:v>
                </c:pt>
                <c:pt idx="6">
                  <c:v>37</c:v>
                </c:pt>
              </c:numCache>
            </c:numRef>
          </c:val>
        </c:ser>
        <c:gapWidth val="150"/>
        <c:overlap val="0"/>
        <c:axId val="769133128"/>
        <c:axId val="437980988"/>
      </c:barChart>
      <c:catAx>
        <c:axId val="769133128"/>
        <c:scaling>
          <c:orientation val="minMax"/>
        </c:scaling>
        <c:axPos val="b"/>
        <c:crossAx val="437980988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0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437980988"/>
        <c:scaling>
          <c:orientation val="minMax"/>
        </c:scaling>
        <c:axPos val="l"/>
        <c:crossAx val="769133128"/>
        <c:delete val="0"/>
        <c:majorGridlines/>
        <c:numFmt formatCode="General" sourceLinked="1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0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4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입양 전 준비정도별 반려인 자격시험 도입</a:t>
            </a:r>
            <a:endParaRPr/>
          </a:p>
        </c:rich>
      </c:tx>
      <c:layout/>
      <c:overlay val="0"/>
    </c:title>
    <c:autoTitleDeleted val="0"/>
    <c:plotArea>
      <c:layout/>
      <c:barChart>
        <c:barDir val="col"/>
        <c:grouping val="percentStack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필요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전체</c:v>
                </c:pt>
                <c:pt idx="1">
                  <c:v>부족</c:v>
                </c:pt>
                <c:pt idx="2">
                  <c:v>보통</c:v>
                </c:pt>
                <c:pt idx="3">
                  <c:v>충분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0.492</c:v>
                </c:pt>
                <c:pt idx="1">
                  <c:v>0.674</c:v>
                </c:pt>
                <c:pt idx="2">
                  <c:v>0.409</c:v>
                </c:pt>
                <c:pt idx="3">
                  <c:v>0.662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보통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chemeClr val="lt1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전체</c:v>
                </c:pt>
                <c:pt idx="1">
                  <c:v>부족</c:v>
                </c:pt>
                <c:pt idx="2">
                  <c:v>보통</c:v>
                </c:pt>
                <c:pt idx="3">
                  <c:v>충분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0.475</c:v>
                </c:pt>
                <c:pt idx="1">
                  <c:v>0.305</c:v>
                </c:pt>
                <c:pt idx="2">
                  <c:v>0.555</c:v>
                </c:pt>
                <c:pt idx="3">
                  <c:v>0.329</c:v>
                </c:pt>
              </c:numCache>
            </c:numRef>
          </c:val>
        </c:ser>
        <c:ser>
          <c:idx val="0"/>
          <c:order val="2"/>
          <c:tx>
            <c:strRef>
              <c:f>Sheet1!$D$1</c:f>
              <c:strCache>
                <c:ptCount val="1"/>
                <c:pt idx="0">
                  <c:v>불필요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chemeClr val="lt1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전체</c:v>
                </c:pt>
                <c:pt idx="1">
                  <c:v>부족</c:v>
                </c:pt>
                <c:pt idx="2">
                  <c:v>보통</c:v>
                </c:pt>
                <c:pt idx="3">
                  <c:v>충분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0.033</c:v>
                </c:pt>
                <c:pt idx="1">
                  <c:v>0.022</c:v>
                </c:pt>
                <c:pt idx="2">
                  <c:v>0.036</c:v>
                </c:pt>
                <c:pt idx="3">
                  <c:v>0.01</c:v>
                </c:pt>
              </c:numCache>
            </c:numRef>
          </c:val>
        </c:ser>
        <c:gapWidth val="150"/>
        <c:overlap val="100"/>
        <c:axId val="929085698"/>
        <c:axId val="643433072"/>
      </c:barChart>
      <c:catAx>
        <c:axId val="929085698"/>
        <c:scaling>
          <c:orientation val="minMax"/>
        </c:scaling>
        <c:axPos val="b"/>
        <c:crossAx val="643433072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643433072"/>
        <c:scaling>
          <c:orientation val="minMax"/>
        </c:scaling>
        <c:axPos val="l"/>
        <c:crossAx val="929085698"/>
        <c:delete val="0"/>
        <c:majorGridlines/>
        <c:numFmt formatCode="0%" sourceLinked="1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2" styleIndex="0"/>
    </c:ext>
  </c:extLst>
  <c:externalData r:id="rId1">
    <c:autoUpdate val="0"/>
  </c:externalData>
</c:chartSpace>
</file>

<file path=ppt/charts/chart5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반려동물 양육 관련 법과 제도에 대한 이해와 인지도</a:t>
            </a:r>
            <a:endParaRPr/>
          </a:p>
        </c:rich>
      </c:tx>
      <c:layout>
        <c:manualLayout>
          <c:xMode val="edge"/>
          <c:yMode val="edge"/>
          <c:x val="0.17501541972160339"/>
          <c:y val="0.01003035996109247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전혀 모르거나 잘 모르지만 들어봄</c:v>
                </c:pt>
              </c:strCache>
            </c:strRef>
          </c:tx>
          <c:spPr>
            <a:solidFill>
              <a:srgbClr val="ff843a"/>
            </a:solidFill>
          </c:spPr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Sheet1!$A$2:$A$3</c:f>
              <c:multiLvlStrCache>
                <c:ptCount val="2"/>
                <c:lvl>
                  <c:pt idx="0">
                    <c:v>2021년</c:v>
                  </c:pt>
                  <c:pt idx="1">
                    <c:v>2023년</c:v>
                  </c:pt>
                </c:lvl>
              </c:multiLvlStrCache>
            </c:multiLvl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0.331</c:v>
                </c:pt>
                <c:pt idx="1">
                  <c:v>0.414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잘 알고 있음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Sheet1!$A$2:$A$3</c:f>
              <c:multiLvlStrCache>
                <c:ptCount val="2"/>
                <c:lvl>
                  <c:pt idx="0">
                    <c:v>2021년</c:v>
                  </c:pt>
                  <c:pt idx="1">
                    <c:v>2023년</c:v>
                  </c:pt>
                </c:lvl>
              </c:multiLvlStrCache>
            </c:multiLvlStrRef>
          </c:cat>
          <c:val>
            <c:numRef>
              <c:f>Sheet1!$C$2:$C$3</c:f>
              <c:numCache>
                <c:formatCode>0.0%</c:formatCode>
                <c:ptCount val="2"/>
                <c:pt idx="0">
                  <c:v>0.668</c:v>
                </c:pt>
                <c:pt idx="1">
                  <c:v>0.586</c:v>
                </c:pt>
              </c:numCache>
            </c:numRef>
          </c:val>
        </c:ser>
        <c:gapWidth val="150"/>
        <c:overlap val="0"/>
        <c:axId val="833209750"/>
        <c:axId val="135103703"/>
      </c:barChart>
      <c:catAx>
        <c:axId val="833209750"/>
        <c:scaling>
          <c:orientation val="minMax"/>
        </c:scaling>
        <c:axPos val="b"/>
        <c:crossAx val="135103703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35103703"/>
        <c:scaling>
          <c:orientation val="minMax"/>
        </c:scaling>
        <c:axPos val="l"/>
        <c:crossAx val="833209750"/>
        <c:delete val="0"/>
        <c:majorGridlines/>
        <c:numFmt formatCode="0.0%" sourceLinked="1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1" styleIndex="0"/>
    </c:ext>
  </c:extLst>
  <c:externalData r:id="rId1">
    <c:autoUpdate val="0"/>
  </c:externalData>
</c:chartSpace>
</file>

<file path=ppt/charts/chart6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동물 학대시 2년 이하 징역 또는 2천만원 이하 벌금</a:t>
            </a:r>
            <a:endParaRPr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전혀 모른다</c:v>
                </c:pt>
                <c:pt idx="1">
                  <c:v>잘 모르지만 들어봄</c:v>
                </c:pt>
                <c:pt idx="2">
                  <c:v>내용을 안다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0.082</c:v>
                </c:pt>
                <c:pt idx="1">
                  <c:v>0.226</c:v>
                </c:pt>
                <c:pt idx="2">
                  <c:v>0.692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2023년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전혀 모른다</c:v>
                </c:pt>
                <c:pt idx="1">
                  <c:v>잘 모르지만 들어봄</c:v>
                </c:pt>
                <c:pt idx="2">
                  <c:v>내용을 안다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0.108</c:v>
                </c:pt>
                <c:pt idx="1">
                  <c:v>0.279</c:v>
                </c:pt>
                <c:pt idx="2">
                  <c:v>0.613</c:v>
                </c:pt>
              </c:numCache>
            </c:numRef>
          </c:val>
        </c:ser>
        <c:gapWidth val="150"/>
        <c:overlap val="0"/>
        <c:axId val="794003666"/>
        <c:axId val="911600259"/>
      </c:barChart>
      <c:catAx>
        <c:axId val="794003666"/>
        <c:scaling>
          <c:orientation val="minMax"/>
        </c:scaling>
        <c:axPos val="b"/>
        <c:crossAx val="911600259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911600259"/>
        <c:scaling>
          <c:orientation val="minMax"/>
        </c:scaling>
        <c:axPos val="l"/>
        <c:crossAx val="794003666"/>
        <c:delete val="0"/>
        <c:majorGridlines/>
        <c:numFmt formatCode="0.0%" sourceLinked="1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1" styleIndex="0"/>
    </c:ext>
  </c:extLst>
  <c:externalData r:id="rId1">
    <c:autoUpdate val="0"/>
  </c:externalData>
</c:chartSpace>
</file>

<file path=ppt/charts/chart7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동물 유기시  300만원 이하 벌금</a:t>
            </a:r>
            <a:endParaRPr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2021년</c:v>
                </c:pt>
              </c:strCache>
            </c:strRef>
          </c:tx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전혀 모른다</c:v>
                </c:pt>
                <c:pt idx="1">
                  <c:v>잘 모르지만 들어봄</c:v>
                </c:pt>
                <c:pt idx="2">
                  <c:v>내용을 안다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0.093</c:v>
                </c:pt>
                <c:pt idx="1">
                  <c:v>0.28</c:v>
                </c:pt>
                <c:pt idx="2">
                  <c:v>0.627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2023년</c:v>
                </c:pt>
              </c:strCache>
            </c:strRef>
          </c:tx>
          <c:invertIfNegative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전혀 모른다</c:v>
                </c:pt>
                <c:pt idx="1">
                  <c:v>잘 모르지만 들어봄</c:v>
                </c:pt>
                <c:pt idx="2">
                  <c:v>내용을 안다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0.153</c:v>
                </c:pt>
                <c:pt idx="1">
                  <c:v>0.294</c:v>
                </c:pt>
                <c:pt idx="2">
                  <c:v>0.553</c:v>
                </c:pt>
              </c:numCache>
            </c:numRef>
          </c:val>
        </c:ser>
        <c:gapWidth val="150"/>
        <c:overlap val="0"/>
        <c:axId val="773785977"/>
        <c:axId val="871466245"/>
      </c:barChart>
      <c:catAx>
        <c:axId val="773785977"/>
        <c:scaling>
          <c:orientation val="minMax"/>
        </c:scaling>
        <c:axPos val="b"/>
        <c:crossAx val="871466245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871466245"/>
        <c:scaling>
          <c:orientation val="minMax"/>
        </c:scaling>
        <c:axPos val="l"/>
        <c:crossAx val="773785977"/>
        <c:delete val="0"/>
        <c:majorGridlines/>
        <c:numFmt formatCode="0.0%" sourceLinked="1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1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8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반려인</a:t>
            </a:r>
            <a:endParaRPr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반려인</c:v>
                </c:pt>
              </c:strCache>
            </c:strRef>
          </c:tx>
          <c:explosion val="0"/>
          <c:dPt>
            <c:idx val="0"/>
            <c:invertIfNegative val="0"/>
            <c:bubble3D val="0"/>
            <c:explosion val="0"/>
            <c:spPr>
              <a:solidFill>
                <a:schemeClr val="accent6"/>
              </a:solidFill>
            </c:spPr>
          </c:dPt>
          <c:dPt>
            <c:idx val="1"/>
            <c:invertIfNegative val="0"/>
            <c:bubble3D val="0"/>
            <c:explosion val="0"/>
            <c:spPr>
              <a:solidFill>
                <a:schemeClr val="accent5"/>
              </a:solidFill>
            </c:spPr>
          </c:dPt>
          <c:dPt>
            <c:idx val="2"/>
            <c:invertIfNegative val="0"/>
            <c:bubble3D val="0"/>
            <c:explosion val="0"/>
            <c:spPr>
              <a:solidFill>
                <a:schemeClr val="accent4"/>
              </a:solidFill>
            </c:spPr>
          </c:dPt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동의한다</c:v>
                </c:pt>
                <c:pt idx="1">
                  <c:v>반반이다</c:v>
                </c:pt>
                <c:pt idx="2">
                  <c:v>동의하지 않는다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0.816</c:v>
                </c:pt>
                <c:pt idx="1">
                  <c:v>0.174</c:v>
                </c:pt>
                <c:pt idx="2">
                  <c:v>0.01</c:v>
                </c:pt>
              </c:numCache>
            </c:numRef>
          </c:val>
        </c:ser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3" styleIndex="0"/>
    </c:ext>
  </c:extLst>
  <c:externalData r:id="rId1">
    <c:autoUpdate val="0"/>
  </c:externalData>
</c:chartSpace>
</file>

<file path=ppt/charts/chart9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5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비반려인</a:t>
            </a:r>
            <a:endParaRPr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비반려인</c:v>
                </c:pt>
              </c:strCache>
            </c:strRef>
          </c:tx>
          <c:spPr>
            <a:solidFill>
              <a:schemeClr val="accent5"/>
            </a:solidFill>
          </c:spPr>
          <c:explosion val="0"/>
          <c:dPt>
            <c:idx val="0"/>
            <c:invertIfNegative val="0"/>
            <c:bubble3D val="0"/>
            <c:explosion val="0"/>
            <c:spPr>
              <a:solidFill>
                <a:schemeClr val="accent6"/>
              </a:solidFill>
            </c:spPr>
          </c:dPt>
          <c:dPt>
            <c:idx val="2"/>
            <c:invertIfNegative val="0"/>
            <c:bubble3D val="0"/>
            <c:explosion val="0"/>
            <c:spPr>
              <a:solidFill>
                <a:schemeClr val="accent4"/>
              </a:solidFill>
            </c:spPr>
          </c:dPt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1500" b="1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동의한다</c:v>
                </c:pt>
                <c:pt idx="1">
                  <c:v>반반이다</c:v>
                </c:pt>
                <c:pt idx="2">
                  <c:v>동의하지 않는다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0.469</c:v>
                </c:pt>
                <c:pt idx="1">
                  <c:v>0.441</c:v>
                </c:pt>
                <c:pt idx="2">
                  <c:v>0.09</c:v>
                </c:pt>
              </c:numCache>
            </c:numRef>
          </c:val>
        </c:ser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  <c:txPr>
        <a:bodyPr rot="0" vert="horz" wrap="none" lIns="0" tIns="0" rIns="0" bIns="0" anchor="ctr" anchorCtr="1"/>
        <a:p>
          <a:pPr algn="l">
            <a:defRPr sz="1500" b="1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안녕하세요</a:t>
            </a:r>
            <a:r>
              <a:rPr lang="en-US" altLang="ko-KR"/>
              <a:t>?</a:t>
            </a:r>
            <a:r>
              <a:rPr lang="ko-KR" altLang="en-US"/>
              <a:t> 저는 유기동물의 실태와 해결방안을 주제로 빅데이터 사회 현상 분석 기말 발표할 황윤희입니다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발표하기에 앞서</a:t>
            </a:r>
            <a:r>
              <a:rPr lang="en-US" altLang="ko-KR"/>
              <a:t>,</a:t>
            </a:r>
            <a:r>
              <a:rPr lang="ko-KR" altLang="en-US"/>
              <a:t> 조금 부족한 부분과 실수를 하더라고 좋게 봐주셨으면 감사하겠습니다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 유기동물 월별 발생 건수입니다</a:t>
            </a:r>
            <a:r>
              <a:rPr lang="en-US" altLang="ko-KR"/>
              <a:t>.</a:t>
            </a:r>
            <a:r>
              <a:rPr lang="ko-KR" altLang="en-US"/>
              <a:t> 그래프를 보면</a:t>
            </a:r>
            <a:r>
              <a:rPr lang="en-US" altLang="ko-KR"/>
              <a:t>,</a:t>
            </a:r>
            <a:r>
              <a:rPr lang="ko-KR" altLang="en-US"/>
              <a:t>  </a:t>
            </a:r>
            <a:r>
              <a:rPr lang="en-US" altLang="ko-KR"/>
              <a:t>3</a:t>
            </a:r>
            <a:r>
              <a:rPr lang="ko-KR" altLang="en-US"/>
              <a:t>월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7</a:t>
            </a:r>
            <a:r>
              <a:rPr lang="ko-KR" altLang="en-US"/>
              <a:t>월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8</a:t>
            </a:r>
            <a:r>
              <a:rPr lang="ko-KR" altLang="en-US"/>
              <a:t>월에 유기동물이 더 많이 발생하고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 이유는 날씨가 다른 월보다 따뜻하고 온도가 높으며</a:t>
            </a:r>
            <a:r>
              <a:rPr lang="en-US" altLang="ko-KR"/>
              <a:t>,</a:t>
            </a:r>
            <a:r>
              <a:rPr lang="ko-KR" altLang="en-US"/>
              <a:t>  휴일과 연휴가 많기 때문입니다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유기동물 해결방안에 대해 발표하겠습니다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유기동물 보호소 현황입니다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유기동물 보호소 현황 관련 문제점을 보면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1)</a:t>
            </a:r>
            <a:r>
              <a:rPr lang="ko-KR" altLang="en-US"/>
              <a:t> 전국적으로 동물병원과 보호소를 합해서 </a:t>
            </a:r>
            <a:r>
              <a:rPr lang="en-US" altLang="ko-KR"/>
              <a:t>173</a:t>
            </a:r>
            <a:r>
              <a:rPr lang="ko-KR" altLang="en-US"/>
              <a:t>개로</a:t>
            </a:r>
            <a:r>
              <a:rPr lang="en-US" altLang="ko-KR"/>
              <a:t>,</a:t>
            </a:r>
            <a:r>
              <a:rPr lang="ko-KR" altLang="en-US"/>
              <a:t> 유기동물 보호시설 수가 유기동물의 수에 비해 적습니다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2)</a:t>
            </a:r>
            <a:r>
              <a:rPr lang="ko-KR" altLang="en-US"/>
              <a:t> 유기동물 보호시설의 환경과 시설이 좋지 않습니다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3)</a:t>
            </a:r>
            <a:r>
              <a:rPr lang="ko-KR" altLang="en-US"/>
              <a:t> 유기동물 보호소를 건설할 비용과 인력이 부족합니다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4)</a:t>
            </a:r>
            <a:r>
              <a:rPr lang="ko-KR" altLang="en-US"/>
              <a:t> 시간이 지날수록 사회적 비용과 부담이 증가합니다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5)</a:t>
            </a:r>
            <a:r>
              <a:rPr lang="ko-KR" altLang="en-US"/>
              <a:t> 유기동물 관련 민원이 잦습니다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6)</a:t>
            </a:r>
            <a:r>
              <a:rPr lang="ko-KR" altLang="en-US"/>
              <a:t> 유기동물 보호소를 운영하거나 일하는 직원들의 책임감이 낮거나 비도덕적인 마음을 가지고 행동하는 경우가 간혹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경기도 지역에 유기동물 발생현황이 높은편이여서</a:t>
            </a:r>
            <a:r>
              <a:rPr lang="en-US" altLang="ko-KR"/>
              <a:t>,</a:t>
            </a:r>
            <a:r>
              <a:rPr lang="ko-KR" altLang="en-US"/>
              <a:t> 경기도 유기동물 보호소 위치를 지도에 표시해 보았습니다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경기도 지역에는 유기동물 보호소가 </a:t>
            </a:r>
            <a:r>
              <a:rPr lang="en-US" altLang="ko-KR"/>
              <a:t>18</a:t>
            </a:r>
            <a:r>
              <a:rPr lang="ko-KR" altLang="en-US"/>
              <a:t>개 있으며</a:t>
            </a:r>
            <a:r>
              <a:rPr lang="en-US" altLang="ko-KR"/>
              <a:t>,</a:t>
            </a:r>
            <a:r>
              <a:rPr lang="ko-KR" altLang="en-US"/>
              <a:t> 제가 계산해 본 결과</a:t>
            </a:r>
            <a:r>
              <a:rPr lang="en-US" altLang="ko-KR"/>
              <a:t>,</a:t>
            </a:r>
            <a:r>
              <a:rPr lang="ko-KR" altLang="en-US"/>
              <a:t> 유기동물 보호소 </a:t>
            </a:r>
            <a:r>
              <a:rPr lang="en-US" altLang="ko-KR"/>
              <a:t>1</a:t>
            </a:r>
            <a:r>
              <a:rPr lang="ko-KR" altLang="en-US"/>
              <a:t>개당  유기동물</a:t>
            </a:r>
            <a:r>
              <a:rPr lang="en-US" altLang="ko-KR"/>
              <a:t>(</a:t>
            </a:r>
            <a:r>
              <a:rPr lang="ko-KR" altLang="en-US"/>
              <a:t>개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878</a:t>
            </a:r>
            <a:r>
              <a:rPr lang="ko-KR" altLang="en-US"/>
              <a:t>마리</a:t>
            </a:r>
            <a:r>
              <a:rPr lang="en-US" altLang="ko-KR"/>
              <a:t>,</a:t>
            </a:r>
            <a:r>
              <a:rPr lang="ko-KR" altLang="en-US"/>
              <a:t> 전축종 </a:t>
            </a:r>
            <a:r>
              <a:rPr lang="en-US" altLang="ko-KR"/>
              <a:t>1,179</a:t>
            </a:r>
            <a:r>
              <a:rPr lang="ko-KR" altLang="en-US"/>
              <a:t>마리를 감당해야 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반려인 자격 시험입니다</a:t>
            </a:r>
            <a:r>
              <a:rPr lang="en-US" altLang="ko-KR"/>
              <a:t>.</a:t>
            </a:r>
            <a:r>
              <a:rPr lang="ko-KR" altLang="en-US"/>
              <a:t> 반려동물</a:t>
            </a:r>
            <a:r>
              <a:rPr lang="en-US" altLang="ko-KR"/>
              <a:t>/</a:t>
            </a:r>
            <a:r>
              <a:rPr lang="ko-KR" altLang="en-US"/>
              <a:t>유기동물 입양을 원하는 사람들 중에서 생각보다 유기동물 입양에 대해 쉽게 생각하고 가벼운 마음 또는 자세로 입양을 하려고 하는 사람이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그래서 그래프를 보면</a:t>
            </a:r>
            <a:r>
              <a:rPr lang="en-US" altLang="ko-KR"/>
              <a:t>,</a:t>
            </a:r>
            <a:r>
              <a:rPr lang="ko-KR" altLang="en-US"/>
              <a:t> 반려인 자격 시험 도입에 대한 응답 비율이 반반으로</a:t>
            </a:r>
            <a:r>
              <a:rPr lang="en-US" altLang="ko-KR"/>
              <a:t>,</a:t>
            </a:r>
            <a:r>
              <a:rPr lang="ko-KR" altLang="en-US"/>
              <a:t> 반려인 자격 시험 도입에 대해  </a:t>
            </a:r>
            <a:r>
              <a:rPr lang="en-US" altLang="ko-KR"/>
              <a:t>49.2%</a:t>
            </a:r>
            <a:r>
              <a:rPr lang="ko-KR" altLang="en-US"/>
              <a:t>가 필요하다고 응답했습니다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그리고 제가 우리나라 반려인 자격 시험에 대해 알아본 결과</a:t>
            </a:r>
            <a:r>
              <a:rPr lang="en-US" altLang="ko-KR"/>
              <a:t>,</a:t>
            </a:r>
            <a:r>
              <a:rPr lang="ko-KR" altLang="en-US"/>
              <a:t> 지금 서울시에서 반려인 능력 시험</a:t>
            </a:r>
            <a:r>
              <a:rPr lang="en-US" altLang="ko-KR"/>
              <a:t>(</a:t>
            </a:r>
            <a:r>
              <a:rPr lang="ko-KR" altLang="en-US"/>
              <a:t>필기와 실기</a:t>
            </a:r>
            <a:r>
              <a:rPr lang="en-US" altLang="ko-KR"/>
              <a:t>)</a:t>
            </a:r>
            <a:r>
              <a:rPr lang="ko-KR" altLang="en-US"/>
              <a:t>를 진행하고 있다고 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반려동물 양육 관련 법과 제도입니다</a:t>
            </a:r>
            <a:r>
              <a:rPr lang="en-US" altLang="ko-KR"/>
              <a:t>.</a:t>
            </a:r>
            <a:r>
              <a:rPr lang="ko-KR" altLang="en-US"/>
              <a:t> 그래프를 보면</a:t>
            </a:r>
            <a:r>
              <a:rPr lang="en-US" altLang="ko-KR"/>
              <a:t>,</a:t>
            </a:r>
            <a:r>
              <a:rPr lang="ko-KR" altLang="en-US"/>
              <a:t> 반려동물 양육 관련 법과 제도에 대한 이해 및 인지도는 과거에 비해 </a:t>
            </a:r>
            <a:r>
              <a:rPr lang="en-US" altLang="ko-KR"/>
              <a:t>8.2%</a:t>
            </a:r>
            <a:r>
              <a:rPr lang="ko-KR" altLang="en-US"/>
              <a:t> 하락하고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더 자세하게 보면</a:t>
            </a:r>
            <a:r>
              <a:rPr lang="en-US" altLang="ko-KR"/>
              <a:t>,</a:t>
            </a:r>
            <a:r>
              <a:rPr lang="ko-KR" altLang="en-US"/>
              <a:t> 동물 학대시  </a:t>
            </a:r>
            <a:r>
              <a:rPr lang="en-US" altLang="ko-KR"/>
              <a:t>2</a:t>
            </a:r>
            <a:r>
              <a:rPr lang="ko-KR" altLang="en-US"/>
              <a:t>년 이하 징역 또는 </a:t>
            </a:r>
            <a:r>
              <a:rPr lang="en-US" altLang="ko-KR"/>
              <a:t>2</a:t>
            </a:r>
            <a:r>
              <a:rPr lang="ko-KR" altLang="en-US"/>
              <a:t>천 만원 이하 벌금에 관한 법에 사람들의 이해도는 </a:t>
            </a:r>
            <a:r>
              <a:rPr lang="en-US" altLang="ko-KR"/>
              <a:t>“</a:t>
            </a:r>
            <a:r>
              <a:rPr lang="ko-KR" altLang="en-US"/>
              <a:t>내용을 안다</a:t>
            </a:r>
            <a:r>
              <a:rPr lang="en-US" altLang="ko-KR"/>
              <a:t>”</a:t>
            </a:r>
            <a:r>
              <a:rPr lang="ko-KR" altLang="en-US"/>
              <a:t>에서 과거에 비해 </a:t>
            </a:r>
            <a:r>
              <a:rPr lang="en-US" altLang="ko-KR"/>
              <a:t>7.9%</a:t>
            </a:r>
            <a:r>
              <a:rPr lang="ko-KR" altLang="en-US"/>
              <a:t> 하락했습니다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또</a:t>
            </a:r>
            <a:r>
              <a:rPr lang="en-US" altLang="ko-KR"/>
              <a:t>,</a:t>
            </a:r>
            <a:r>
              <a:rPr lang="ko-KR" altLang="en-US"/>
              <a:t> 동물 유기시 </a:t>
            </a:r>
            <a:r>
              <a:rPr lang="en-US" altLang="ko-KR"/>
              <a:t>300</a:t>
            </a:r>
            <a:r>
              <a:rPr lang="ko-KR" altLang="en-US"/>
              <a:t>만원 이하 벌금 관련 법에서 사람들의 이해도는 </a:t>
            </a:r>
            <a:r>
              <a:rPr lang="en-US" altLang="ko-KR"/>
              <a:t>“</a:t>
            </a:r>
            <a:r>
              <a:rPr lang="ko-KR" altLang="en-US"/>
              <a:t>내용을 안다</a:t>
            </a:r>
            <a:r>
              <a:rPr lang="en-US" altLang="ko-KR"/>
              <a:t>”</a:t>
            </a:r>
            <a:r>
              <a:rPr lang="ko-KR" altLang="en-US"/>
              <a:t>에서 과거에 비해 </a:t>
            </a:r>
            <a:r>
              <a:rPr lang="en-US" altLang="ko-KR"/>
              <a:t>7.4</a:t>
            </a:r>
            <a:r>
              <a:rPr lang="ko-KR" altLang="en-US"/>
              <a:t> </a:t>
            </a:r>
            <a:r>
              <a:rPr lang="en-US" altLang="ko-KR"/>
              <a:t>%</a:t>
            </a:r>
            <a:r>
              <a:rPr lang="ko-KR" altLang="en-US"/>
              <a:t> 하락했습니다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제가 반려동물</a:t>
            </a:r>
            <a:r>
              <a:rPr lang="en-US" altLang="ko-KR"/>
              <a:t>/</a:t>
            </a:r>
            <a:r>
              <a:rPr lang="ko-KR" altLang="en-US"/>
              <a:t> 유기동물 관련 법을 조사하다가 알게 된 사실로</a:t>
            </a:r>
            <a:r>
              <a:rPr lang="en-US" altLang="ko-KR"/>
              <a:t>,</a:t>
            </a:r>
            <a:r>
              <a:rPr lang="ko-KR" altLang="en-US"/>
              <a:t> 올해 </a:t>
            </a:r>
            <a:r>
              <a:rPr lang="en-US" altLang="ko-KR"/>
              <a:t>4</a:t>
            </a:r>
            <a:r>
              <a:rPr lang="ko-KR" altLang="en-US"/>
              <a:t>월 </a:t>
            </a:r>
            <a:r>
              <a:rPr lang="en-US" altLang="ko-KR"/>
              <a:t>27</a:t>
            </a:r>
            <a:r>
              <a:rPr lang="ko-KR" altLang="en-US"/>
              <a:t>일부터 시행된 개정 동물보호법의 일부 내용입니다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반려동물에 대한 인식입니다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 반려동물은 나의 가족이다</a:t>
            </a:r>
            <a:r>
              <a:rPr lang="en-US" altLang="ko-KR"/>
              <a:t>.”</a:t>
            </a:r>
            <a:r>
              <a:rPr lang="ko-KR" altLang="en-US"/>
              <a:t> 라는 주제에 반려인은 동의한다의 비율이 </a:t>
            </a:r>
            <a:r>
              <a:rPr lang="en-US" altLang="ko-KR"/>
              <a:t>81.6%</a:t>
            </a:r>
            <a:r>
              <a:rPr lang="ko-KR" altLang="en-US"/>
              <a:t> 이지만 비반려인은 </a:t>
            </a:r>
            <a:r>
              <a:rPr lang="en-US" altLang="ko-KR"/>
              <a:t>46.9%</a:t>
            </a:r>
            <a:r>
              <a:rPr lang="ko-KR" altLang="en-US"/>
              <a:t> 비율로 </a:t>
            </a:r>
            <a:r>
              <a:rPr lang="en-US" altLang="ko-KR"/>
              <a:t>34.7%</a:t>
            </a:r>
            <a:r>
              <a:rPr lang="ko-KR" altLang="en-US"/>
              <a:t>가 차이나며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비반려인 그래프에서 동의하지 않는다는 비율이 </a:t>
            </a:r>
            <a:r>
              <a:rPr lang="en-US" altLang="ko-KR"/>
              <a:t>9%</a:t>
            </a:r>
            <a:r>
              <a:rPr lang="ko-KR" altLang="en-US"/>
              <a:t>으로 존재합니다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유기동물의 실태와 해결방안의 목차입니다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</a:t>
            </a:r>
            <a:r>
              <a:rPr lang="en-US" altLang="ko-KR"/>
              <a:t>“</a:t>
            </a:r>
            <a:r>
              <a:rPr lang="ko-KR" altLang="en-US"/>
              <a:t>주변에서 펫티켓을 잘 지킨다</a:t>
            </a:r>
            <a:r>
              <a:rPr lang="en-US" altLang="ko-KR"/>
              <a:t>!”</a:t>
            </a:r>
            <a:r>
              <a:rPr lang="ko-KR" altLang="en-US"/>
              <a:t> 라는 주제에 반려인의 동의 비율은 </a:t>
            </a:r>
            <a:r>
              <a:rPr lang="en-US" altLang="ko-KR"/>
              <a:t>63.7% </a:t>
            </a:r>
            <a:r>
              <a:rPr lang="ko-KR" altLang="en-US"/>
              <a:t>이지만</a:t>
            </a:r>
            <a:r>
              <a:rPr lang="en-US" altLang="ko-KR"/>
              <a:t>,</a:t>
            </a:r>
            <a:r>
              <a:rPr lang="ko-KR" altLang="en-US"/>
              <a:t> 비반려인의 동의 비율은 </a:t>
            </a:r>
            <a:r>
              <a:rPr lang="en-US" altLang="ko-KR"/>
              <a:t>17.1%</a:t>
            </a:r>
            <a:r>
              <a:rPr lang="ko-KR" altLang="en-US"/>
              <a:t>로 </a:t>
            </a:r>
            <a:r>
              <a:rPr lang="en-US" altLang="ko-KR"/>
              <a:t>46.6% </a:t>
            </a:r>
            <a:r>
              <a:rPr lang="ko-KR" altLang="en-US"/>
              <a:t>차이가 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결과적으로</a:t>
            </a:r>
            <a:r>
              <a:rPr lang="en-US" altLang="ko-KR"/>
              <a:t>,</a:t>
            </a:r>
            <a:r>
              <a:rPr lang="ko-KR" altLang="en-US"/>
              <a:t> 비반려인들은 반려인과 반려동물이 펫티켓 잘 지키지 못한다고 생각하고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반려동물 정보 표시입니다</a:t>
            </a:r>
            <a:r>
              <a:rPr lang="en-US" altLang="ko-KR"/>
              <a:t>.</a:t>
            </a:r>
            <a:r>
              <a:rPr lang="ko-KR" altLang="en-US"/>
              <a:t>  비반려가구와 반려가구 둘 다 </a:t>
            </a:r>
            <a:r>
              <a:rPr lang="en-US" altLang="ko-KR"/>
              <a:t>“</a:t>
            </a:r>
            <a:r>
              <a:rPr lang="ko-KR" altLang="en-US"/>
              <a:t>동의</a:t>
            </a:r>
            <a:r>
              <a:rPr lang="en-US" altLang="ko-KR"/>
              <a:t>”</a:t>
            </a:r>
            <a:r>
              <a:rPr lang="ko-KR" altLang="en-US"/>
              <a:t>에서 </a:t>
            </a:r>
            <a:r>
              <a:rPr lang="en-US" altLang="ko-KR"/>
              <a:t>35.7%,</a:t>
            </a:r>
            <a:r>
              <a:rPr lang="ko-KR" altLang="en-US"/>
              <a:t> </a:t>
            </a:r>
            <a:r>
              <a:rPr lang="en-US" altLang="ko-KR"/>
              <a:t>36.1%</a:t>
            </a:r>
            <a:r>
              <a:rPr lang="ko-KR" altLang="en-US"/>
              <a:t>로 별 차이가 없습니다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그 이유는 사람과 반려동물이 공존하는 환경을 위해 적극적인 노력이 필요한 조치라고 생각하기 때문입니다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그래서 반려동물 정보를 표시하는 동물 등록제에 대해 알아보자면</a:t>
            </a:r>
            <a:r>
              <a:rPr lang="en-US" altLang="ko-KR"/>
              <a:t>,</a:t>
            </a:r>
            <a:r>
              <a:rPr lang="ko-KR" altLang="en-US"/>
              <a:t> 다음과 같습니다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최근 지역별 반려견의 동물 등록 현황 그래프를 시각화하고 싶었지만</a:t>
            </a:r>
            <a:r>
              <a:rPr lang="en-US" altLang="ko-KR"/>
              <a:t>,</a:t>
            </a:r>
            <a:r>
              <a:rPr lang="ko-KR" altLang="en-US"/>
              <a:t> 데이터가 없어서 </a:t>
            </a:r>
            <a:r>
              <a:rPr lang="en-US" altLang="ko-KR"/>
              <a:t>2021</a:t>
            </a:r>
            <a:r>
              <a:rPr lang="ko-KR" altLang="en-US"/>
              <a:t>년 기준으로 표현해 보았습니다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그래프를 보면</a:t>
            </a:r>
            <a:r>
              <a:rPr lang="en-US" altLang="ko-KR"/>
              <a:t>,</a:t>
            </a:r>
            <a:r>
              <a:rPr lang="ko-KR" altLang="en-US"/>
              <a:t> 경기와 서울 지역은 동물 등록을 많이 했지만</a:t>
            </a:r>
            <a:r>
              <a:rPr lang="en-US" altLang="ko-KR"/>
              <a:t>,</a:t>
            </a:r>
            <a:r>
              <a:rPr lang="ko-KR" altLang="en-US"/>
              <a:t> 다른 지역은 동물 등록 비율이 현저히 작습니다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경기도 지역이 동물등록 현황 비율이 높아서</a:t>
            </a:r>
            <a:r>
              <a:rPr lang="en-US" altLang="ko-KR"/>
              <a:t>,</a:t>
            </a:r>
            <a:r>
              <a:rPr lang="ko-KR" altLang="en-US"/>
              <a:t> 경기도 동물등록 데이터 중 </a:t>
            </a:r>
            <a:r>
              <a:rPr lang="en-US" altLang="ko-KR"/>
              <a:t>5</a:t>
            </a:r>
            <a:r>
              <a:rPr lang="ko-KR" altLang="en-US"/>
              <a:t>개 시를 랜덤으로 선택하여 </a:t>
            </a:r>
            <a:r>
              <a:rPr lang="en-US" altLang="ko-KR"/>
              <a:t>5</a:t>
            </a:r>
            <a:r>
              <a:rPr lang="ko-KR" altLang="en-US"/>
              <a:t>개 시의 동물 등록 현황을 그래프로 표현했습니다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그래프를 보면</a:t>
            </a:r>
            <a:r>
              <a:rPr lang="en-US" altLang="ko-KR"/>
              <a:t>,</a:t>
            </a:r>
            <a:r>
              <a:rPr lang="ko-KR" altLang="en-US"/>
              <a:t> 개의 내장형</a:t>
            </a:r>
            <a:r>
              <a:rPr lang="en-US" altLang="ko-KR"/>
              <a:t>,</a:t>
            </a:r>
            <a:r>
              <a:rPr lang="ko-KR" altLang="en-US"/>
              <a:t> 외장형 동물등록 현황은 비슷한 편이며</a:t>
            </a:r>
            <a:r>
              <a:rPr lang="en-US" altLang="ko-KR"/>
              <a:t>,</a:t>
            </a:r>
            <a:r>
              <a:rPr lang="ko-KR" altLang="en-US"/>
              <a:t> 고양이의 내장형 동물등록 현황도 용인시 빼고 비슷한 편입니다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참고로</a:t>
            </a:r>
            <a:r>
              <a:rPr lang="en-US" altLang="ko-KR"/>
              <a:t>,</a:t>
            </a:r>
            <a:r>
              <a:rPr lang="ko-KR" altLang="en-US"/>
              <a:t> 고양이의  외장형 동물등록 수가 </a:t>
            </a:r>
            <a:r>
              <a:rPr lang="en-US" altLang="ko-KR"/>
              <a:t>0</a:t>
            </a:r>
            <a:r>
              <a:rPr lang="ko-KR" altLang="en-US"/>
              <a:t>인 이유는 외장형 방식은 고양이의 행동 특성상 목걸이의 훼손이나 탈착이 빈번하다는 점을 고려해 제외한다고 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앞서 발표한 내용을 총 정리를 하면</a:t>
            </a:r>
            <a:r>
              <a:rPr lang="en-US" altLang="ko-KR"/>
              <a:t>,</a:t>
            </a:r>
            <a:r>
              <a:rPr lang="ko-KR" altLang="en-US"/>
              <a:t> 다음과 같습니다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유기동물 관련 문제의 해결방안입니다</a:t>
            </a:r>
            <a:r>
              <a:rPr lang="en-US" altLang="ko-KR"/>
              <a:t>.</a:t>
            </a:r>
            <a:r>
              <a:rPr lang="ko-KR" altLang="en-US"/>
              <a:t> 내용은 저번 중간 발표와 같으며</a:t>
            </a:r>
            <a:r>
              <a:rPr lang="en-US" altLang="ko-KR"/>
              <a:t>,</a:t>
            </a:r>
            <a:r>
              <a:rPr lang="ko-KR" altLang="en-US"/>
              <a:t> 추가한 점을 발표하겠습니다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동물 등록을 무료로 해주는 날을 지정한다는 해결방안입니다</a:t>
            </a:r>
            <a:r>
              <a:rPr lang="en-US" altLang="ko-KR"/>
              <a:t>.</a:t>
            </a:r>
            <a:r>
              <a:rPr lang="ko-KR" altLang="en-US"/>
              <a:t> 최근에 기사를 봤는데</a:t>
            </a:r>
            <a:r>
              <a:rPr lang="en-US" altLang="ko-KR"/>
              <a:t>,</a:t>
            </a:r>
            <a:r>
              <a:rPr lang="ko-KR" altLang="en-US"/>
              <a:t> 전주 지역에서 이를 시행한 결과 유기동물의 수가 줄었다는 결과가 나왔다고 발표했습니다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유기동물 대책에 관한 해외 사례입니다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(PPT</a:t>
            </a:r>
            <a:r>
              <a:rPr lang="ko-KR" altLang="en-US"/>
              <a:t>내용 읽기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(PPT</a:t>
            </a:r>
            <a:r>
              <a:rPr lang="ko-KR" altLang="en-US"/>
              <a:t> 내용 읽기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이상으로 유기동물의 실태와 해결방안 발표를 마치겠습니다</a:t>
            </a:r>
            <a:r>
              <a:rPr lang="en-US" altLang="ko-KR"/>
              <a:t>.</a:t>
            </a:r>
            <a:r>
              <a:rPr lang="ko-KR" altLang="en-US"/>
              <a:t> 감사합니다</a:t>
            </a:r>
            <a:r>
              <a:rPr lang="en-US" altLang="ko-KR"/>
              <a:t>!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제가 유기동물의 실태와 해결방안을 주제로 선정한 이유를 말하기 전에</a:t>
            </a:r>
            <a:r>
              <a:rPr lang="en-US" altLang="ko-KR"/>
              <a:t>,</a:t>
            </a:r>
            <a:r>
              <a:rPr lang="ko-KR" altLang="en-US"/>
              <a:t> 국내 반려양육 가구 수 현황에 대해 말하자면 반려 양육 가구는 </a:t>
            </a:r>
            <a:r>
              <a:rPr lang="en-US" altLang="ko-KR"/>
              <a:t>552</a:t>
            </a:r>
            <a:r>
              <a:rPr lang="ko-KR" altLang="en-US"/>
              <a:t>만 가구이고 반려인은 </a:t>
            </a:r>
            <a:r>
              <a:rPr lang="en-US" altLang="ko-KR"/>
              <a:t>1,262</a:t>
            </a:r>
            <a:r>
              <a:rPr lang="ko-KR" altLang="en-US"/>
              <a:t>만 명입니다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특히</a:t>
            </a:r>
            <a:r>
              <a:rPr lang="en-US" altLang="ko-KR"/>
              <a:t>,</a:t>
            </a:r>
            <a:r>
              <a:rPr lang="ko-KR" altLang="en-US"/>
              <a:t> 수도권 지역인 서울은 </a:t>
            </a:r>
            <a:r>
              <a:rPr lang="en-US" altLang="ko-KR"/>
              <a:t>110</a:t>
            </a:r>
            <a:r>
              <a:rPr lang="ko-KR" altLang="en-US"/>
              <a:t>만 가구</a:t>
            </a:r>
            <a:r>
              <a:rPr lang="en-US" altLang="ko-KR"/>
              <a:t>,</a:t>
            </a:r>
            <a:r>
              <a:rPr lang="ko-KR" altLang="en-US"/>
              <a:t> 경기는 </a:t>
            </a:r>
            <a:r>
              <a:rPr lang="en-US" altLang="ko-KR"/>
              <a:t>129</a:t>
            </a:r>
            <a:r>
              <a:rPr lang="ko-KR" altLang="en-US"/>
              <a:t>만 가구입니다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국내 반려양육 가구 수 현황을 보면 점점 증가하고 있는데 인터넷에 유기동물을 검색하고 기사를 살펴보면</a:t>
            </a:r>
            <a:r>
              <a:rPr lang="en-US" altLang="ko-KR"/>
              <a:t>,</a:t>
            </a:r>
            <a:r>
              <a:rPr lang="ko-KR" altLang="en-US"/>
              <a:t> 다음과 같은 기사들을 볼 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기사의 내용을 보면</a:t>
            </a:r>
            <a:r>
              <a:rPr lang="en-US" altLang="ko-KR"/>
              <a:t>,</a:t>
            </a:r>
            <a:r>
              <a:rPr lang="ko-KR" altLang="en-US"/>
              <a:t> 반려동물 유기</a:t>
            </a:r>
            <a:r>
              <a:rPr lang="en-US" altLang="ko-KR"/>
              <a:t>,</a:t>
            </a:r>
            <a:r>
              <a:rPr lang="ko-KR" altLang="en-US"/>
              <a:t> 유기동물의 실태 등에 관한 이야기로 안타깝고 슬픈 이야기입니다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그래서 저는 반려인이고</a:t>
            </a:r>
            <a:r>
              <a:rPr lang="en-US" altLang="ko-KR"/>
              <a:t>,</a:t>
            </a:r>
            <a:r>
              <a:rPr lang="ko-KR" altLang="en-US"/>
              <a:t> 유기동물에 대한 안타깝고 슬픈 소식을 </a:t>
            </a:r>
            <a:r>
              <a:rPr lang="en-US" altLang="ko-KR"/>
              <a:t>SNS,</a:t>
            </a:r>
            <a:r>
              <a:rPr lang="ko-KR" altLang="en-US"/>
              <a:t> 기사</a:t>
            </a:r>
            <a:r>
              <a:rPr lang="en-US" altLang="ko-KR"/>
              <a:t>,</a:t>
            </a:r>
            <a:r>
              <a:rPr lang="ko-KR" altLang="en-US"/>
              <a:t> 관련 앱 등에서 자연스럽게 접하게 되면서 유기동물에 대한 관심이 많아져서 주제로 선정하게 되었습니다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유기동물의 실태에 대해 발표하기 전에</a:t>
            </a:r>
            <a:r>
              <a:rPr lang="en-US" altLang="ko-KR"/>
              <a:t>,</a:t>
            </a:r>
            <a:r>
              <a:rPr lang="ko-KR" altLang="en-US"/>
              <a:t> 유기동물이라는 단어가 어떻게 하다 생기게 되었는지 살펴보도록 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유기동물이라는 단어는 유기물의 </a:t>
            </a:r>
            <a:r>
              <a:rPr lang="en-US" altLang="ko-KR"/>
              <a:t>+</a:t>
            </a:r>
            <a:r>
              <a:rPr lang="ko-KR" altLang="en-US"/>
              <a:t> 동물 </a:t>
            </a:r>
            <a:r>
              <a:rPr lang="en-US" altLang="ko-KR"/>
              <a:t>=</a:t>
            </a:r>
            <a:r>
              <a:rPr lang="ko-KR" altLang="en-US"/>
              <a:t> 유기동물 로</a:t>
            </a:r>
            <a:r>
              <a:rPr lang="en-US" altLang="ko-KR"/>
              <a:t>,</a:t>
            </a:r>
            <a:r>
              <a:rPr lang="ko-KR" altLang="en-US"/>
              <a:t> 동물은 점점 가족의 범주에서 벗어나 물건의 대상으로 취급되면서 반려인의 조건과 상황에 맞게 유기되는 동물에 대한 단어가 생기게 되었습니다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그럼 이제 유기동물의 실태에 대해 발표하겠습니다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지역별 전축종 발생현황 관련 지도 그래프를 보시면</a:t>
            </a:r>
            <a:r>
              <a:rPr lang="en-US" altLang="ko-KR"/>
              <a:t>,</a:t>
            </a:r>
            <a:r>
              <a:rPr lang="ko-KR" altLang="en-US"/>
              <a:t> 경기도</a:t>
            </a:r>
            <a:r>
              <a:rPr lang="en-US" altLang="ko-KR"/>
              <a:t>,</a:t>
            </a:r>
            <a:r>
              <a:rPr lang="ko-KR" altLang="en-US"/>
              <a:t> 경남</a:t>
            </a:r>
            <a:r>
              <a:rPr lang="en-US" altLang="ko-KR"/>
              <a:t>,</a:t>
            </a:r>
            <a:r>
              <a:rPr lang="ko-KR" altLang="en-US"/>
              <a:t> 경북</a:t>
            </a:r>
            <a:r>
              <a:rPr lang="en-US" altLang="ko-KR"/>
              <a:t>,</a:t>
            </a:r>
            <a:r>
              <a:rPr lang="ko-KR" altLang="en-US"/>
              <a:t> 전남</a:t>
            </a:r>
            <a:r>
              <a:rPr lang="en-US" altLang="ko-KR"/>
              <a:t>,</a:t>
            </a:r>
            <a:r>
              <a:rPr lang="ko-KR" altLang="en-US"/>
              <a:t> 전북</a:t>
            </a:r>
            <a:r>
              <a:rPr lang="en-US" altLang="ko-KR"/>
              <a:t>...</a:t>
            </a:r>
            <a:r>
              <a:rPr lang="ko-KR" altLang="en-US"/>
              <a:t> 순으로 발생현황이 높습니다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그래프 바탕으로 전체 지역 중에 경기도 지역이 발생현황이 높은 이유를 알아본 결과</a:t>
            </a:r>
            <a:r>
              <a:rPr lang="en-US" altLang="ko-KR"/>
              <a:t>,</a:t>
            </a:r>
            <a:r>
              <a:rPr lang="ko-KR" altLang="en-US"/>
              <a:t> 경기도 지역은 인구가 많고</a:t>
            </a:r>
            <a:r>
              <a:rPr lang="en-US" altLang="ko-KR"/>
              <a:t>,</a:t>
            </a:r>
            <a:r>
              <a:rPr lang="ko-KR" altLang="en-US"/>
              <a:t> 도농 복합도시가 많아 시골개</a:t>
            </a:r>
            <a:r>
              <a:rPr lang="en-US" altLang="ko-KR"/>
              <a:t>,</a:t>
            </a:r>
            <a:r>
              <a:rPr lang="ko-KR" altLang="en-US"/>
              <a:t> 마당개</a:t>
            </a:r>
            <a:r>
              <a:rPr lang="en-US" altLang="ko-KR"/>
              <a:t>,</a:t>
            </a:r>
            <a:r>
              <a:rPr lang="ko-KR" altLang="en-US"/>
              <a:t>떠돌이 개 등 다양한 형태의 유기동물이 많이 발생한다고 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지역별 품종별 발생 현황 지도 그래프를 개 중심으로 품종견</a:t>
            </a:r>
            <a:r>
              <a:rPr lang="en-US" altLang="ko-KR"/>
              <a:t>,</a:t>
            </a:r>
            <a:r>
              <a:rPr lang="ko-KR" altLang="en-US"/>
              <a:t> 비품종견</a:t>
            </a:r>
            <a:r>
              <a:rPr lang="en-US" altLang="ko-KR"/>
              <a:t>,</a:t>
            </a:r>
            <a:r>
              <a:rPr lang="ko-KR" altLang="en-US"/>
              <a:t> 전체로 나누어 표현해 보았습니다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품종견 </a:t>
            </a:r>
            <a:r>
              <a:rPr lang="en-US" altLang="ko-KR"/>
              <a:t>-</a:t>
            </a:r>
            <a:r>
              <a:rPr lang="ko-KR" altLang="en-US"/>
              <a:t> 경기 </a:t>
            </a:r>
            <a:r>
              <a:rPr lang="en-US" altLang="ko-KR"/>
              <a:t>&gt;</a:t>
            </a:r>
            <a:r>
              <a:rPr lang="ko-KR" altLang="en-US"/>
              <a:t>경북</a:t>
            </a:r>
            <a:r>
              <a:rPr lang="en-US" altLang="ko-KR"/>
              <a:t>&gt;</a:t>
            </a:r>
            <a:r>
              <a:rPr lang="ko-KR" altLang="en-US"/>
              <a:t>경남</a:t>
            </a:r>
            <a:r>
              <a:rPr lang="en-US" altLang="ko-KR"/>
              <a:t>&gt;</a:t>
            </a:r>
            <a:r>
              <a:rPr lang="ko-KR" altLang="en-US"/>
              <a:t>서울</a:t>
            </a:r>
            <a:r>
              <a:rPr lang="en-US" altLang="ko-KR"/>
              <a:t>&gt;</a:t>
            </a:r>
            <a:r>
              <a:rPr lang="ko-KR" altLang="en-US"/>
              <a:t> 인천 </a:t>
            </a:r>
            <a:r>
              <a:rPr lang="en-US" altLang="ko-KR"/>
              <a:t>...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비품종견 </a:t>
            </a:r>
            <a:r>
              <a:rPr lang="en-US" altLang="ko-KR"/>
              <a:t>-</a:t>
            </a:r>
            <a:r>
              <a:rPr lang="ko-KR" altLang="en-US"/>
              <a:t> 경기 </a:t>
            </a:r>
            <a:r>
              <a:rPr lang="en-US" altLang="ko-KR"/>
              <a:t>&gt;</a:t>
            </a:r>
            <a:r>
              <a:rPr lang="ko-KR" altLang="en-US"/>
              <a:t> 경남 </a:t>
            </a:r>
            <a:r>
              <a:rPr lang="en-US" altLang="ko-KR"/>
              <a:t>&gt;</a:t>
            </a:r>
            <a:r>
              <a:rPr lang="ko-KR" altLang="en-US"/>
              <a:t> 전남 </a:t>
            </a:r>
            <a:r>
              <a:rPr lang="en-US" altLang="ko-KR"/>
              <a:t>&gt;</a:t>
            </a:r>
            <a:r>
              <a:rPr lang="ko-KR" altLang="en-US"/>
              <a:t> 경북 </a:t>
            </a:r>
            <a:r>
              <a:rPr lang="en-US" altLang="ko-KR"/>
              <a:t>&gt;</a:t>
            </a:r>
            <a:r>
              <a:rPr lang="ko-KR" altLang="en-US"/>
              <a:t> 전북 </a:t>
            </a:r>
            <a:r>
              <a:rPr lang="en-US" altLang="ko-KR"/>
              <a:t>...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전체 </a:t>
            </a:r>
            <a:r>
              <a:rPr lang="en-US" altLang="ko-KR"/>
              <a:t>-</a:t>
            </a:r>
            <a:r>
              <a:rPr lang="ko-KR" altLang="en-US"/>
              <a:t> 경기 </a:t>
            </a:r>
            <a:r>
              <a:rPr lang="en-US" altLang="ko-KR"/>
              <a:t>&gt;</a:t>
            </a:r>
            <a:r>
              <a:rPr lang="ko-KR" altLang="en-US"/>
              <a:t> 경남 </a:t>
            </a:r>
            <a:r>
              <a:rPr lang="en-US" altLang="ko-KR"/>
              <a:t>&gt;</a:t>
            </a:r>
            <a:r>
              <a:rPr lang="ko-KR" altLang="en-US"/>
              <a:t> 경북 </a:t>
            </a:r>
            <a:r>
              <a:rPr lang="en-US" altLang="ko-KR"/>
              <a:t>&gt;</a:t>
            </a:r>
            <a:r>
              <a:rPr lang="ko-KR" altLang="en-US"/>
              <a:t> 전남 </a:t>
            </a:r>
            <a:r>
              <a:rPr lang="en-US" altLang="ko-KR"/>
              <a:t>&gt;</a:t>
            </a:r>
            <a:r>
              <a:rPr lang="ko-KR" altLang="en-US"/>
              <a:t> 전북 </a:t>
            </a:r>
            <a:r>
              <a:rPr lang="en-US" altLang="ko-KR"/>
              <a:t>...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 세 지도 그래프를 보면 경기 지역이 유독 품종견 </a:t>
            </a:r>
            <a:r>
              <a:rPr lang="en-US" altLang="ko-KR"/>
              <a:t>/</a:t>
            </a:r>
            <a:r>
              <a:rPr lang="ko-KR" altLang="en-US"/>
              <a:t> 비품종견 </a:t>
            </a:r>
            <a:r>
              <a:rPr lang="en-US" altLang="ko-KR"/>
              <a:t>/</a:t>
            </a:r>
            <a:r>
              <a:rPr lang="ko-KR" altLang="en-US"/>
              <a:t> 전체적으로 </a:t>
            </a:r>
            <a:r>
              <a:rPr lang="en-US" altLang="ko-KR"/>
              <a:t>1</a:t>
            </a:r>
            <a:r>
              <a:rPr lang="ko-KR" altLang="en-US"/>
              <a:t>위라는 것을 알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그리고 품종견보다는 비품종견의 범위가 넓기 때문에 유기견 발생 수가 높다는 것을 알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여전히 유기견은 발생하고 있다는 사실을 알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유기동물 처리 현황입니다</a:t>
            </a:r>
            <a:r>
              <a:rPr lang="en-US" altLang="ko-KR"/>
              <a:t>.</a:t>
            </a:r>
            <a:r>
              <a:rPr lang="ko-KR" altLang="en-US"/>
              <a:t> 그래프를 보면</a:t>
            </a:r>
            <a:r>
              <a:rPr lang="en-US" altLang="ko-KR"/>
              <a:t>,</a:t>
            </a:r>
            <a:r>
              <a:rPr lang="ko-KR" altLang="en-US"/>
              <a:t> 입양</a:t>
            </a:r>
            <a:r>
              <a:rPr lang="en-US" altLang="ko-KR"/>
              <a:t>-</a:t>
            </a:r>
            <a:r>
              <a:rPr lang="ko-KR" altLang="en-US"/>
              <a:t>자연사</a:t>
            </a:r>
            <a:r>
              <a:rPr lang="en-US" altLang="ko-KR"/>
              <a:t>-</a:t>
            </a:r>
            <a:r>
              <a:rPr lang="ko-KR" altLang="en-US"/>
              <a:t>안락사</a:t>
            </a:r>
            <a:r>
              <a:rPr lang="en-US" altLang="ko-KR"/>
              <a:t>...</a:t>
            </a:r>
            <a:r>
              <a:rPr lang="ko-KR" altLang="en-US"/>
              <a:t>순으로 유기동물이 처리되고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여기서 문제는 유기동물의 입양 비율이 높아지고 있지만</a:t>
            </a:r>
            <a:r>
              <a:rPr lang="en-US" altLang="ko-KR"/>
              <a:t>,</a:t>
            </a:r>
            <a:r>
              <a:rPr lang="ko-KR" altLang="en-US"/>
              <a:t> 자연사</a:t>
            </a:r>
            <a:r>
              <a:rPr lang="en-US" altLang="ko-KR"/>
              <a:t>,</a:t>
            </a:r>
            <a:r>
              <a:rPr lang="ko-KR" altLang="en-US"/>
              <a:t> 안락사가 존재하며 비율도 입양의 비율만큼 높다는 점입니다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chart" Target="../charts/char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10" Type="http://schemas.openxmlformats.org/officeDocument/2006/relationships/image" Target="../media/image89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chart" Target="../charts/chart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Relationship Id="rId6" Type="http://schemas.openxmlformats.org/officeDocument/2006/relationships/hyperlink" Target="https://public.tableau.com/app/profile/.70767850/viz/_17001308226760/1?publish=yes" TargetMode="External"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chart" Target="../charts/chart4.xml"  /><Relationship Id="rId6" Type="http://schemas.openxmlformats.org/officeDocument/2006/relationships/image" Target="../media/image9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chart" Target="../charts/chart5.xml"  /><Relationship Id="rId6" Type="http://schemas.openxmlformats.org/officeDocument/2006/relationships/image" Target="../media/image10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chart" Target="../charts/chart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chart" Target="../charts/char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Relationship Id="rId5" Type="http://schemas.openxmlformats.org/officeDocument/2006/relationships/image" Target="../media/image111.png"  /><Relationship Id="rId6" Type="http://schemas.openxmlformats.org/officeDocument/2006/relationships/chart" Target="../charts/chart8.xml"  /><Relationship Id="rId7" Type="http://schemas.openxmlformats.org/officeDocument/2006/relationships/chart" Target="../charts/chart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12" Type="http://schemas.openxmlformats.org/officeDocument/2006/relationships/image" Target="../media/image19.png"  /><Relationship Id="rId13" Type="http://schemas.openxmlformats.org/officeDocument/2006/relationships/image" Target="../media/image20.png"  /><Relationship Id="rId14" Type="http://schemas.openxmlformats.org/officeDocument/2006/relationships/image" Target="../media/image21.png"  /><Relationship Id="rId15" Type="http://schemas.openxmlformats.org/officeDocument/2006/relationships/image" Target="../media/image22.png"  /><Relationship Id="rId16" Type="http://schemas.openxmlformats.org/officeDocument/2006/relationships/image" Target="../media/image23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6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27.png"  /><Relationship Id="rId21" Type="http://schemas.openxmlformats.org/officeDocument/2006/relationships/image" Target="../media/image28.png"  /><Relationship Id="rId22" Type="http://schemas.openxmlformats.org/officeDocument/2006/relationships/image" Target="../media/image29.png"  /><Relationship Id="rId23" Type="http://schemas.openxmlformats.org/officeDocument/2006/relationships/image" Target="../media/image30.png"  /><Relationship Id="rId24" Type="http://schemas.openxmlformats.org/officeDocument/2006/relationships/image" Target="../media/image31.png"  /><Relationship Id="rId25" Type="http://schemas.openxmlformats.org/officeDocument/2006/relationships/image" Target="../media/image32.png"  /><Relationship Id="rId26" Type="http://schemas.openxmlformats.org/officeDocument/2006/relationships/image" Target="../media/image33.png"  /><Relationship Id="rId27" Type="http://schemas.openxmlformats.org/officeDocument/2006/relationships/image" Target="../media/image34.png"  /><Relationship Id="rId28" Type="http://schemas.openxmlformats.org/officeDocument/2006/relationships/image" Target="../media/image35.png"  /><Relationship Id="rId29" Type="http://schemas.openxmlformats.org/officeDocument/2006/relationships/image" Target="../media/image36.png"  /><Relationship Id="rId3" Type="http://schemas.openxmlformats.org/officeDocument/2006/relationships/image" Target="../media/image10.png"  /><Relationship Id="rId30" Type="http://schemas.openxmlformats.org/officeDocument/2006/relationships/image" Target="../media/image37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Relationship Id="rId6" Type="http://schemas.openxmlformats.org/officeDocument/2006/relationships/chart" Target="../charts/chart10.xml"  /><Relationship Id="rId7" Type="http://schemas.openxmlformats.org/officeDocument/2006/relationships/chart" Target="../charts/chart1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Relationship Id="rId6" Type="http://schemas.openxmlformats.org/officeDocument/2006/relationships/chart" Target="../charts/chart12.xml"  /><Relationship Id="rId7" Type="http://schemas.openxmlformats.org/officeDocument/2006/relationships/chart" Target="../charts/chart13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png"  /><Relationship Id="rId6" Type="http://schemas.openxmlformats.org/officeDocument/2006/relationships/image" Target="../media/image12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chart" Target="../charts/chart1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Relationship Id="rId5" Type="http://schemas.openxmlformats.org/officeDocument/2006/relationships/chart" Target="../charts/chart15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130.png"  /><Relationship Id="rId8" Type="http://schemas.openxmlformats.org/officeDocument/2006/relationships/image" Target="../media/image131.png"  /><Relationship Id="rId9" Type="http://schemas.openxmlformats.org/officeDocument/2006/relationships/image" Target="../media/image13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.xml"  /><Relationship Id="rId3" Type="http://schemas.openxmlformats.org/officeDocument/2006/relationships/hyperlink" Target="https://www.msn.com/ko-kr/news/other/%EC%9C%A0%EA%B8%B0%EA%B2%AC-%EC%A0%88%EB%B0%98%EC%9C%BC%EB%A1%9C-%EC%A4%84%EC%97%88%EB%8B%A4-%EC%A0%84%EC%A3%BC%EC%97%90%EC%84%A0-%EB%AC%B4%EC%8A%A8-%EC%9D%BC%EC%9D%B4/ar-AA1kDAqc?ocid=msedgdhp&amp;pc=LGTS&amp;cvid=44bc19a5d2b6441eb53d88e8f4fb1e8e&amp;ei=12" TargetMode="External"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10" Type="http://schemas.openxmlformats.org/officeDocument/2006/relationships/image" Target="../media/image140.png"  /><Relationship Id="rId11" Type="http://schemas.openxmlformats.org/officeDocument/2006/relationships/image" Target="../media/image141.png"  /><Relationship Id="rId12" Type="http://schemas.openxmlformats.org/officeDocument/2006/relationships/image" Target="../media/image142.jpe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3.png"  /><Relationship Id="rId4" Type="http://schemas.openxmlformats.org/officeDocument/2006/relationships/image" Target="../media/image134.png"  /><Relationship Id="rId5" Type="http://schemas.openxmlformats.org/officeDocument/2006/relationships/image" Target="../media/image135.png"  /><Relationship Id="rId6" Type="http://schemas.openxmlformats.org/officeDocument/2006/relationships/image" Target="../media/image136.png"  /><Relationship Id="rId7" Type="http://schemas.openxmlformats.org/officeDocument/2006/relationships/image" Target="../media/image137.png"  /><Relationship Id="rId8" Type="http://schemas.openxmlformats.org/officeDocument/2006/relationships/image" Target="../media/image138.png"  /><Relationship Id="rId9" Type="http://schemas.openxmlformats.org/officeDocument/2006/relationships/image" Target="../media/image1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3.png"  /><Relationship Id="rId4" Type="http://schemas.openxmlformats.org/officeDocument/2006/relationships/image" Target="../media/image144.png"  /><Relationship Id="rId5" Type="http://schemas.openxmlformats.org/officeDocument/2006/relationships/image" Target="../media/image145.png"  /><Relationship Id="rId6" Type="http://schemas.openxmlformats.org/officeDocument/2006/relationships/image" Target="../media/image146.png"  /><Relationship Id="rId7" Type="http://schemas.openxmlformats.org/officeDocument/2006/relationships/image" Target="../media/image14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8.png"  /><Relationship Id="rId4" Type="http://schemas.openxmlformats.org/officeDocument/2006/relationships/image" Target="../media/image149.png"  /><Relationship Id="rId5" Type="http://schemas.openxmlformats.org/officeDocument/2006/relationships/image" Target="../media/image150.png"  /><Relationship Id="rId6" Type="http://schemas.openxmlformats.org/officeDocument/2006/relationships/image" Target="../media/image151.png"  /><Relationship Id="rId7" Type="http://schemas.openxmlformats.org/officeDocument/2006/relationships/image" Target="../media/image15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3.png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62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image" Target="../media/image74.png"  /><Relationship Id="rId11" Type="http://schemas.openxmlformats.org/officeDocument/2006/relationships/image" Target="../media/image75.png"  /><Relationship Id="rId12" Type="http://schemas.openxmlformats.org/officeDocument/2006/relationships/image" Target="../media/image76.png"  /><Relationship Id="rId13" Type="http://schemas.openxmlformats.org/officeDocument/2006/relationships/image" Target="../media/image77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chart" Target="../charts/char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72771" y="4083644"/>
            <a:ext cx="9926419" cy="1972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6412" y="7303831"/>
            <a:ext cx="8986227" cy="10251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5066161" y="7065788"/>
            <a:ext cx="2663998" cy="2847619"/>
            <a:chOff x="15066161" y="7065788"/>
            <a:chExt cx="2663998" cy="28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066161" y="7065788"/>
              <a:ext cx="2663998" cy="28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353723" y="7134057"/>
            <a:ext cx="3085714" cy="2790514"/>
            <a:chOff x="353723" y="7134057"/>
            <a:chExt cx="3085714" cy="2790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53723" y="7134057"/>
              <a:ext cx="3085714" cy="27905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318031" y="1960917"/>
            <a:ext cx="8543893" cy="1025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70009" y="455966"/>
            <a:ext cx="9274448" cy="2314876"/>
          </a:xfrm>
          <a:prstGeom prst="rect">
            <a:avLst/>
          </a:prstGeom>
        </p:spPr>
      </p:pic>
      <p:graphicFrame>
        <p:nvGraphicFramePr>
          <p:cNvPr id="1002" name="차트 7"/>
          <p:cNvGraphicFramePr/>
          <p:nvPr/>
        </p:nvGraphicFramePr>
        <p:xfrm>
          <a:off x="2943957" y="2552700"/>
          <a:ext cx="12270763" cy="6776672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1003" name="모서리가 둥근 사각형 설명선 1002"/>
          <p:cNvSpPr/>
          <p:nvPr/>
        </p:nvSpPr>
        <p:spPr>
          <a:xfrm>
            <a:off x="534865" y="747346"/>
            <a:ext cx="4139711" cy="2115649"/>
          </a:xfrm>
          <a:prstGeom prst="wedgeRoundRectCallout">
            <a:avLst>
              <a:gd name="adj1" fmla="val 77215"/>
              <a:gd name="adj2" fmla="val 67107"/>
              <a:gd name="adj3" fmla="val 16667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ko-KR" altLang="en-US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유기동물은 몇월에 더 많이 발생할까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?</a:t>
            </a: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en-US" altLang="ko-KR" sz="1700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r>
              <a:rPr lang="en-US" altLang="ko-KR" sz="17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(2021</a:t>
            </a:r>
            <a:r>
              <a:rPr lang="ko-KR" altLang="en-US" sz="17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년 </a:t>
            </a:r>
            <a:r>
              <a:rPr lang="en-US" altLang="ko-KR" sz="17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/</a:t>
            </a:r>
            <a:r>
              <a:rPr lang="ko-KR" altLang="en-US" sz="17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7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2022</a:t>
            </a:r>
            <a:r>
              <a:rPr lang="ko-KR" altLang="en-US" sz="17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년</a:t>
            </a:r>
            <a:r>
              <a:rPr lang="en-US" altLang="ko-KR" sz="17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1700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3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월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(7,748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/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6,886)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7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월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(7,489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/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7,082)</a:t>
            </a: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8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월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(7,356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/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7,301)</a:t>
            </a: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0866" y="3405803"/>
            <a:ext cx="9826707" cy="28610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02764" y="6529526"/>
            <a:ext cx="5415238" cy="25161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71910" y="1987542"/>
            <a:ext cx="2596579" cy="1219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657039" y="908608"/>
            <a:ext cx="3674991" cy="4156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0799" y="455966"/>
            <a:ext cx="9949867" cy="2314876"/>
          </a:xfrm>
          <a:prstGeom prst="rect">
            <a:avLst/>
          </a:prstGeom>
        </p:spPr>
      </p:pic>
      <p:graphicFrame>
        <p:nvGraphicFramePr>
          <p:cNvPr id="1002" name="차트 9"/>
          <p:cNvGraphicFramePr/>
          <p:nvPr/>
        </p:nvGraphicFramePr>
        <p:xfrm>
          <a:off x="783280" y="2356256"/>
          <a:ext cx="8668677" cy="6882623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1003" name="가로 글상자 1002"/>
          <p:cNvSpPr txBox="1"/>
          <p:nvPr/>
        </p:nvSpPr>
        <p:spPr>
          <a:xfrm>
            <a:off x="9730156" y="2304317"/>
            <a:ext cx="7729904" cy="673300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1)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유기동물 보호시설 수가 유기동물의 수에 비해 적음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전국 </a:t>
            </a: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173</a:t>
            </a: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개 </a:t>
            </a: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동물 병원 </a:t>
            </a: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&amp;</a:t>
            </a: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보호소</a:t>
            </a: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23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3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2)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유기동물 보호시설의 환경과 시설이 좋지 않음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3)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유기동물 보호소를 건설할 비용과 인력이 부족함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4)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시간이 지날수록 사회적 비용과 부담이 증가함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5)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유기동물 관련 민원이 잦음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ex) </a:t>
            </a: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어느 길거리 또는 어떤 장소에 유기동물이 있는 것</a:t>
            </a:r>
            <a:endParaRPr lang="ko-KR" altLang="en-US" sz="23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    같은데 어떻게 좀 처리를 해 달라 </a:t>
            </a: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/</a:t>
            </a: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데리고 가라</a:t>
            </a: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!</a:t>
            </a:r>
            <a:endParaRPr lang="en-US" altLang="ko-KR" sz="23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3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6)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유기동물 보호소를 운영하거나 일하는 직원들의 책임감이 낮거나 비도덕적인 마음을 가지고 행동하는 경우가 간혹 있음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ex) </a:t>
            </a: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유기동물 관리와 시설 관리</a:t>
            </a:r>
            <a:r>
              <a:rPr lang="en-US" altLang="ko-KR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23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횡령 등</a:t>
            </a:r>
            <a:endParaRPr lang="ko-KR" altLang="en-US" sz="23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89060" y="455966"/>
            <a:ext cx="11010048" cy="2314876"/>
          </a:xfrm>
          <a:prstGeom prst="rect">
            <a:avLst/>
          </a:prstGeom>
        </p:spPr>
      </p:pic>
      <p:pic>
        <p:nvPicPr>
          <p:cNvPr id="1002" name="그림 100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3713" y="2353898"/>
            <a:ext cx="8349151" cy="6898054"/>
          </a:xfrm>
          <a:prstGeom prst="rect">
            <a:avLst/>
          </a:prstGeom>
        </p:spPr>
      </p:pic>
      <p:sp>
        <p:nvSpPr>
          <p:cNvPr id="1003" name="가로 글상자 1002"/>
          <p:cNvSpPr txBox="1"/>
          <p:nvPr/>
        </p:nvSpPr>
        <p:spPr>
          <a:xfrm>
            <a:off x="9144000" y="9432168"/>
            <a:ext cx="8790474" cy="36715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en-US">
                <a:solidFill>
                  <a:srgbClr val="c3986d"/>
                </a:solidFill>
                <a:hlinkClick r:id="rId6"/>
              </a:rPr>
              <a:t>https://public.tableau.com/app/profile/.70767850/viz/_17001308226760/1?publish=yes</a:t>
            </a:r>
            <a:endParaRPr lang="en-US" altLang="en-US">
              <a:solidFill>
                <a:srgbClr val="c3986d"/>
              </a:solidFill>
            </a:endParaRPr>
          </a:p>
        </p:txBody>
      </p:sp>
      <p:sp>
        <p:nvSpPr>
          <p:cNvPr id="1004" name="가로 글상자 1003"/>
          <p:cNvSpPr txBox="1"/>
          <p:nvPr/>
        </p:nvSpPr>
        <p:spPr>
          <a:xfrm>
            <a:off x="10472006" y="2524125"/>
            <a:ext cx="7171226" cy="35128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경기도 유기동물 보호소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: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18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개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경기도 유기동물 발생현황 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: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15,812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개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),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21,224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전축종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유기동물 보호소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개당 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: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유기동물 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878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마리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개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),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1,179 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마리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전축종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를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  감당해야함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317460"/>
            <a:chOff x="0" y="0"/>
            <a:chExt cx="18295238" cy="10317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3174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5876" y="513485"/>
            <a:ext cx="16070029" cy="1654600"/>
          </a:xfrm>
          <a:prstGeom prst="rect">
            <a:avLst/>
          </a:prstGeom>
        </p:spPr>
      </p:pic>
      <p:graphicFrame>
        <p:nvGraphicFramePr>
          <p:cNvPr id="1003" name="차트 24"/>
          <p:cNvGraphicFramePr/>
          <p:nvPr/>
        </p:nvGraphicFramePr>
        <p:xfrm>
          <a:off x="7719902" y="2213476"/>
          <a:ext cx="9875122" cy="6931343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1004" name="양쪽 모서리가 둥근 사각형 1003"/>
          <p:cNvSpPr/>
          <p:nvPr/>
        </p:nvSpPr>
        <p:spPr>
          <a:xfrm>
            <a:off x="749909" y="2185257"/>
            <a:ext cx="6511804" cy="686899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solidFill>
              <a:srgbClr val="c3986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입양을 원하는 사람들 중에서 생각보다 유기동물 입양에 대해 쉽게 생각하고 가벼운 마음 또는 자세로 입양을 하려고 하는 사람이 있음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100" b="1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100" b="1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반려인 자격 시험 도입에 대한 응답 비율이 반반</a:t>
            </a:r>
            <a:r>
              <a:rPr lang="en-US" altLang="ko-KR" sz="2100" b="1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!</a:t>
            </a:r>
            <a:endParaRPr lang="en-US" altLang="ko-KR" sz="2100" b="1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서울시 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: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반려인 능력 시험 시행 중</a:t>
            </a:r>
            <a:endParaRPr lang="ko-KR" altLang="en-US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             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필기 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&amp;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실기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반려인 자격 시험 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(50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문항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 고양이 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/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강아지 별로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!</a:t>
            </a:r>
            <a:endParaRPr lang="en-US" altLang="ko-KR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수의임상 </a:t>
            </a:r>
            <a:endParaRPr lang="ko-KR" altLang="en-US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질병 및 영양</a:t>
            </a:r>
            <a:endParaRPr lang="ko-KR" altLang="en-US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3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사회화 및 행동학 </a:t>
            </a:r>
            <a:endParaRPr lang="ko-KR" altLang="en-US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lang="en-US" altLang="ko-KR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4</a:t>
            </a:r>
            <a:r>
              <a:rPr lang="ko-KR" altLang="en-US" sz="23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제도 등</a:t>
            </a:r>
            <a:endParaRPr lang="ko-KR" altLang="en-US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23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1005" name="그룹 1002"/>
          <p:cNvGrpSpPr/>
          <p:nvPr/>
        </p:nvGrpSpPr>
        <p:grpSpPr>
          <a:xfrm rot="0">
            <a:off x="5307634" y="6992943"/>
            <a:ext cx="1444489" cy="2243117"/>
            <a:chOff x="2088098" y="3869841"/>
            <a:chExt cx="3038095" cy="3085714"/>
          </a:xfrm>
        </p:grpSpPr>
        <p:pic>
          <p:nvPicPr>
            <p:cNvPr id="1006" name="Object 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088098" y="3869841"/>
              <a:ext cx="3038095" cy="308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317460"/>
            <a:chOff x="0" y="31746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31746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0222" y="493590"/>
            <a:ext cx="17368932" cy="1422752"/>
          </a:xfrm>
          <a:prstGeom prst="rect">
            <a:avLst/>
          </a:prstGeom>
        </p:spPr>
      </p:pic>
      <p:graphicFrame>
        <p:nvGraphicFramePr>
          <p:cNvPr id="1003" name="차트 17"/>
          <p:cNvGraphicFramePr/>
          <p:nvPr/>
        </p:nvGraphicFramePr>
        <p:xfrm>
          <a:off x="902069" y="1874941"/>
          <a:ext cx="9863906" cy="7596936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1005" name="왼쪽 화살표 설명선 1004"/>
          <p:cNvSpPr/>
          <p:nvPr/>
        </p:nvSpPr>
        <p:spPr>
          <a:xfrm>
            <a:off x="11332917" y="3256819"/>
            <a:ext cx="5165481" cy="3974856"/>
          </a:xfrm>
          <a:prstGeom prst="leftArrowCallout">
            <a:avLst>
              <a:gd name="adj1" fmla="val 10546"/>
              <a:gd name="adj2" fmla="val 10695"/>
              <a:gd name="adj3" fmla="val 25161"/>
              <a:gd name="adj4" fmla="val 64977"/>
            </a:avLst>
          </a:prstGeom>
          <a:solidFill>
            <a:schemeClr val="lt1"/>
          </a:solidFill>
          <a:ln>
            <a:solidFill>
              <a:srgbClr val="c3986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1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en-US" altLang="ko-KR" sz="21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en-US" altLang="ko-KR" sz="21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en-US" altLang="ko-KR" sz="21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r>
              <a:rPr lang="en-US" altLang="ko-KR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2021</a:t>
            </a:r>
            <a:r>
              <a:rPr lang="ko-KR" altLang="en-US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년보다 </a:t>
            </a:r>
            <a:r>
              <a:rPr lang="en-US" altLang="ko-KR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2023</a:t>
            </a:r>
            <a:r>
              <a:rPr lang="ko-KR" altLang="en-US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년의 잘 알고 있음의 비율이 </a:t>
            </a:r>
            <a:r>
              <a:rPr lang="en-US" altLang="ko-KR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8.2%</a:t>
            </a:r>
            <a:r>
              <a:rPr lang="ko-KR" altLang="en-US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떨어졌고</a:t>
            </a:r>
            <a:r>
              <a:rPr lang="en-US" altLang="ko-KR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전혀 모르거나 잘 모르지만 들어봄의 비율이 </a:t>
            </a:r>
            <a:r>
              <a:rPr lang="en-US" altLang="ko-KR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8.3%</a:t>
            </a:r>
            <a:r>
              <a:rPr lang="ko-KR" altLang="en-US" sz="2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증가했음</a:t>
            </a:r>
            <a:endParaRPr lang="ko-KR" altLang="en-US" sz="21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1006" name="그룹 1002"/>
          <p:cNvGrpSpPr/>
          <p:nvPr/>
        </p:nvGrpSpPr>
        <p:grpSpPr>
          <a:xfrm rot="0">
            <a:off x="14289957" y="3611806"/>
            <a:ext cx="1155832" cy="987247"/>
            <a:chOff x="2803175" y="3980952"/>
            <a:chExt cx="1879365" cy="2323810"/>
          </a:xfrm>
        </p:grpSpPr>
        <p:pic>
          <p:nvPicPr>
            <p:cNvPr id="1007" name="Object 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803175" y="3980952"/>
              <a:ext cx="1879365" cy="23238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317460"/>
            <a:chOff x="0" y="0"/>
            <a:chExt cx="18295238" cy="10317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317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60242" y="4566486"/>
            <a:ext cx="1834101" cy="1953811"/>
            <a:chOff x="1755556" y="4044444"/>
            <a:chExt cx="2530159" cy="22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55556" y="4044444"/>
              <a:ext cx="2530159" cy="22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376771" y="349888"/>
            <a:ext cx="18929886" cy="1602010"/>
          </a:xfrm>
          <a:prstGeom prst="rect">
            <a:avLst/>
          </a:prstGeom>
        </p:spPr>
      </p:pic>
      <p:graphicFrame>
        <p:nvGraphicFramePr>
          <p:cNvPr id="1004" name="차트 6"/>
          <p:cNvGraphicFramePr/>
          <p:nvPr/>
        </p:nvGraphicFramePr>
        <p:xfrm>
          <a:off x="3787181" y="1983825"/>
          <a:ext cx="13076724" cy="7458808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317460"/>
            <a:chOff x="0" y="0"/>
            <a:chExt cx="18295238" cy="10317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317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41517" y="4597098"/>
            <a:ext cx="1816431" cy="1559845"/>
            <a:chOff x="2088889" y="4047579"/>
            <a:chExt cx="2228571" cy="2063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88889" y="4047579"/>
              <a:ext cx="2228571" cy="2063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05073" y="529358"/>
            <a:ext cx="14460181" cy="1654600"/>
          </a:xfrm>
          <a:prstGeom prst="rect">
            <a:avLst/>
          </a:prstGeom>
        </p:spPr>
      </p:pic>
      <p:graphicFrame>
        <p:nvGraphicFramePr>
          <p:cNvPr id="1003" name="차트 5"/>
          <p:cNvGraphicFramePr/>
          <p:nvPr/>
        </p:nvGraphicFramePr>
        <p:xfrm>
          <a:off x="3768233" y="2121205"/>
          <a:ext cx="12627952" cy="7083304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-15873"/>
            <a:ext cx="18295238" cy="10333333"/>
            <a:chOff x="0" y="-15873"/>
            <a:chExt cx="18295238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-15873"/>
              <a:ext cx="18295238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77041" y="477507"/>
            <a:ext cx="12995314" cy="1791638"/>
          </a:xfrm>
          <a:prstGeom prst="rect">
            <a:avLst/>
          </a:prstGeom>
        </p:spPr>
      </p:pic>
      <p:sp>
        <p:nvSpPr>
          <p:cNvPr id="1002" name="가로 글상자 1001"/>
          <p:cNvSpPr txBox="1"/>
          <p:nvPr/>
        </p:nvSpPr>
        <p:spPr>
          <a:xfrm>
            <a:off x="3180982" y="2002667"/>
            <a:ext cx="12164160" cy="76823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1. 동물 학대법 강화 3년 이하 징역 또는 3천만 원 이하 벌금,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    재발 방지를 위한 치료 프로그램 수강·이수 명령 부과, 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    피해당한 동물을 다시 보호자가 양육할 경우 사육 계획서 제출 의무 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2. 민간 동물 보호시설 신고제 도입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3. 동물실험기관 전입 수의사 보유 의무윤리 위원회의 심의를 받지 않은 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    동물실험 진행시 시험 중지를 요구 가능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4. 사육 포기 동물 지자체 인수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5. 동물수입업·동물판매업·동물장묘업이 등록제 → 허가제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    동물생산업·수입업·판매업·장묘업 →" 허가"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    동물전시업·위탁관리업·미용업·운송업 → "등록"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    무허가 : 2년 이하의 징역 또는 2천만원 이하의 벌금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c17529"/>
                </a:solidFill>
                <a:latin typeface="함초롬돋움"/>
                <a:ea typeface="함초롬돋움"/>
                <a:cs typeface="함초롬돋움"/>
              </a:rPr>
              <a:t>    무등록 : 1년 이하의 징역 또는 1천만원 이하의 벌금</a:t>
            </a:r>
            <a:endParaRPr lang="ko-KR" altLang="en-US" sz="3000" b="1">
              <a:solidFill>
                <a:srgbClr val="c17529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-15873"/>
            <a:ext cx="18295238" cy="10333333"/>
            <a:chOff x="0" y="-15873"/>
            <a:chExt cx="18295238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-15873"/>
              <a:ext cx="18295238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3530" y="460999"/>
            <a:ext cx="17251590" cy="16020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31429" y="1966771"/>
            <a:ext cx="6487781" cy="1401695"/>
          </a:xfrm>
          <a:prstGeom prst="rect">
            <a:avLst/>
          </a:prstGeom>
        </p:spPr>
      </p:pic>
      <p:graphicFrame>
        <p:nvGraphicFramePr>
          <p:cNvPr id="1002" name="차트 20"/>
          <p:cNvGraphicFramePr/>
          <p:nvPr/>
        </p:nvGraphicFramePr>
        <p:xfrm>
          <a:off x="1365074" y="3300416"/>
          <a:ext cx="6684981" cy="5664086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1003" name="차트 21"/>
          <p:cNvGraphicFramePr/>
          <p:nvPr/>
        </p:nvGraphicFramePr>
        <p:xfrm>
          <a:off x="9660396" y="3228830"/>
          <a:ext cx="7297180" cy="5579975"/>
        </p:xfrm>
        <a:graphic>
          <a:graphicData uri="http://schemas.openxmlformats.org/drawingml/2006/chart">
            <c:chart r:id="rId7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0748" y="1669576"/>
            <a:ext cx="2000590" cy="16982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145" y="2855916"/>
            <a:ext cx="3659202" cy="7281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45213" y="1611085"/>
            <a:ext cx="1745149" cy="24716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13211" y="3160392"/>
            <a:ext cx="2092469" cy="7347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28106" y="4124878"/>
            <a:ext cx="2606499" cy="11824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165867" y="1611085"/>
            <a:ext cx="1841139" cy="24716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333907" y="3160392"/>
            <a:ext cx="2673430" cy="7347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359782" y="4124878"/>
            <a:ext cx="2590718" cy="8550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160015" y="1611085"/>
            <a:ext cx="1841901" cy="24716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328002" y="3160392"/>
            <a:ext cx="2673430" cy="7347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222135" y="4124878"/>
            <a:ext cx="2717594" cy="8550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945213" y="5261079"/>
            <a:ext cx="1852568" cy="24716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116069" y="6818669"/>
            <a:ext cx="2837088" cy="7017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142573" y="7774878"/>
            <a:ext cx="2315394" cy="15098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1165867" y="5261079"/>
            <a:ext cx="1841139" cy="24716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1336764" y="6818669"/>
            <a:ext cx="2837088" cy="7017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1210887" y="7774878"/>
            <a:ext cx="3250032" cy="15098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4160015" y="5261079"/>
            <a:ext cx="1845710" cy="24716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4328002" y="6810392"/>
            <a:ext cx="2588373" cy="7347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4436573" y="7774878"/>
            <a:ext cx="2269222" cy="11824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427194" y="2086089"/>
            <a:ext cx="2308893" cy="117491"/>
            <a:chOff x="11427194" y="2086089"/>
            <a:chExt cx="2308893" cy="1174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1427194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206540" y="2086089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206540" y="5728153"/>
            <a:ext cx="2308893" cy="117491"/>
            <a:chOff x="8206540" y="5728153"/>
            <a:chExt cx="2308893" cy="1174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8206540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4421343" y="5728153"/>
            <a:ext cx="2308893" cy="117491"/>
            <a:chOff x="14421343" y="5728153"/>
            <a:chExt cx="2308893" cy="1174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380875" y="4468801"/>
            <a:ext cx="6171429" cy="5554316"/>
            <a:chOff x="380875" y="4468801"/>
            <a:chExt cx="6171429" cy="555431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380875" y="4468801"/>
              <a:ext cx="6171429" cy="55543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-15873"/>
            <a:ext cx="18295238" cy="10333333"/>
            <a:chOff x="0" y="-15873"/>
            <a:chExt cx="18295238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-15873"/>
              <a:ext cx="18295238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816" y="465866"/>
            <a:ext cx="17165980" cy="16546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02860" y="1966771"/>
            <a:ext cx="6945762" cy="1401695"/>
          </a:xfrm>
          <a:prstGeom prst="rect">
            <a:avLst/>
          </a:prstGeom>
        </p:spPr>
      </p:pic>
      <p:graphicFrame>
        <p:nvGraphicFramePr>
          <p:cNvPr id="1002" name="차트 4"/>
          <p:cNvGraphicFramePr/>
          <p:nvPr/>
        </p:nvGraphicFramePr>
        <p:xfrm>
          <a:off x="10174642" y="3334495"/>
          <a:ext cx="6780307" cy="5764456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1003" name="차트 2"/>
          <p:cNvGraphicFramePr/>
          <p:nvPr/>
        </p:nvGraphicFramePr>
        <p:xfrm>
          <a:off x="1254922" y="3450252"/>
          <a:ext cx="7164344" cy="5434745"/>
        </p:xfrm>
        <a:graphic>
          <a:graphicData uri="http://schemas.openxmlformats.org/drawingml/2006/chart">
            <c:chart r:id="rId7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317460"/>
            <a:chOff x="0" y="0"/>
            <a:chExt cx="18295238" cy="10317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3174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4533" y="465866"/>
            <a:ext cx="13483314" cy="16546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81892" y="1946457"/>
            <a:ext cx="10327448" cy="1254181"/>
          </a:xfrm>
          <a:prstGeom prst="rect">
            <a:avLst/>
          </a:prstGeom>
        </p:spPr>
      </p:pic>
      <p:graphicFrame>
        <p:nvGraphicFramePr>
          <p:cNvPr id="1002" name="차트 9"/>
          <p:cNvGraphicFramePr/>
          <p:nvPr/>
        </p:nvGraphicFramePr>
        <p:xfrm>
          <a:off x="1280715" y="3357301"/>
          <a:ext cx="7161918" cy="5947629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1003" name="차트 12"/>
          <p:cNvGraphicFramePr/>
          <p:nvPr/>
        </p:nvGraphicFramePr>
        <p:xfrm>
          <a:off x="9943698" y="3229078"/>
          <a:ext cx="6924169" cy="5801091"/>
        </p:xfrm>
        <a:graphic>
          <a:graphicData uri="http://schemas.openxmlformats.org/drawingml/2006/chart">
            <c:chart r:id="rId7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2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317460"/>
            <a:chOff x="0" y="0"/>
            <a:chExt cx="18295238" cy="10317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317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4079365" y="720047"/>
            <a:ext cx="3213490" cy="2321798"/>
            <a:chOff x="14079365" y="720047"/>
            <a:chExt cx="3213490" cy="23217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079365" y="720047"/>
              <a:ext cx="3213490" cy="23217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105816" y="364532"/>
            <a:ext cx="16981648" cy="20779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904" y="2659932"/>
            <a:ext cx="17869756" cy="5516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4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317460"/>
            <a:chOff x="0" y="0"/>
            <a:chExt cx="18295238" cy="10317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3174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92879" y="481739"/>
            <a:ext cx="14589752" cy="1654600"/>
          </a:xfrm>
          <a:prstGeom prst="rect">
            <a:avLst/>
          </a:prstGeom>
        </p:spPr>
      </p:pic>
      <p:graphicFrame>
        <p:nvGraphicFramePr>
          <p:cNvPr id="1002" name="차트 2"/>
          <p:cNvGraphicFramePr/>
          <p:nvPr/>
        </p:nvGraphicFramePr>
        <p:xfrm>
          <a:off x="1777215" y="2218226"/>
          <a:ext cx="14560431" cy="6991717"/>
        </p:xfrm>
        <a:graphic>
          <a:graphicData uri="http://schemas.openxmlformats.org/drawingml/2006/chart">
            <c:chart r:id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5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317460"/>
            <a:chOff x="0" y="0"/>
            <a:chExt cx="18295238" cy="10317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3174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3977" y="465866"/>
            <a:ext cx="15147743" cy="1654600"/>
          </a:xfrm>
          <a:prstGeom prst="rect">
            <a:avLst/>
          </a:prstGeom>
        </p:spPr>
      </p:pic>
      <p:graphicFrame>
        <p:nvGraphicFramePr>
          <p:cNvPr id="1002" name="차트 2"/>
          <p:cNvGraphicFramePr/>
          <p:nvPr/>
        </p:nvGraphicFramePr>
        <p:xfrm>
          <a:off x="1844936" y="2286061"/>
          <a:ext cx="14633700" cy="7174889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1004" name="모서리가 둥근 사각형 설명선 1003"/>
          <p:cNvSpPr/>
          <p:nvPr/>
        </p:nvSpPr>
        <p:spPr>
          <a:xfrm>
            <a:off x="608135" y="463428"/>
            <a:ext cx="4661755" cy="2124807"/>
          </a:xfrm>
          <a:prstGeom prst="wedgeRoundRectCallout">
            <a:avLst>
              <a:gd name="adj1" fmla="val 33951"/>
              <a:gd name="adj2" fmla="val 95266"/>
              <a:gd name="adj3" fmla="val 16667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0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여기서 잠깐</a:t>
            </a:r>
            <a:r>
              <a:rPr lang="en-US" altLang="ko-KR" sz="20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!</a:t>
            </a:r>
            <a:endParaRPr lang="en-US" altLang="ko-KR" sz="2000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en-US" altLang="ko-KR" sz="2000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고양이의 외장형 동물등록 수가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0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인 이유는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?</a:t>
            </a: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외장형 방식은 고양이의 행동 특성상 목걸이의 훼손이나 탈착이 빈번하다는 점을 고려해 제외함</a:t>
            </a:r>
            <a:endParaRPr lang="ko-KR" altLang="en-US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7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390476" y="4098996"/>
            <a:ext cx="4462795" cy="167671"/>
            <a:chOff x="11390476" y="409899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390476" y="409899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438095" y="4098996"/>
            <a:ext cx="4367850" cy="167671"/>
            <a:chOff x="2438095" y="409899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438095" y="4098996"/>
              <a:ext cx="4367850" cy="1676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6691660" y="447799"/>
            <a:ext cx="4902395" cy="4902395"/>
            <a:chOff x="6691660" y="447799"/>
            <a:chExt cx="4902395" cy="49023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91660" y="447799"/>
              <a:ext cx="4902395" cy="4902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587302" y="4095238"/>
            <a:ext cx="15111111" cy="5317460"/>
            <a:chOff x="1587302" y="4095238"/>
            <a:chExt cx="15111111" cy="53174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1587302" y="4095238"/>
              <a:ext cx="15111111" cy="53174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1100" y="4649652"/>
            <a:ext cx="13449316" cy="14846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850164" y="5565411"/>
            <a:ext cx="14260269" cy="37247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6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가로 글상자 1003"/>
          <p:cNvSpPr txBox="1"/>
          <p:nvPr/>
        </p:nvSpPr>
        <p:spPr>
          <a:xfrm>
            <a:off x="615462" y="1562319"/>
            <a:ext cx="16132052" cy="2217201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defRPr/>
            </a:pPr>
            <a:r>
              <a:rPr lang="ko-KR" altLang="en-US" sz="2000">
                <a:latin typeface="한컴 윤체 M"/>
                <a:ea typeface="한컴 윤체 M"/>
              </a:rPr>
              <a:t>유기동물 보호소 해결방안</a:t>
            </a:r>
            <a:br>
              <a:rPr lang="ko-KR" altLang="en-US" sz="2000">
                <a:latin typeface="한컴 윤체 M"/>
                <a:ea typeface="한컴 윤체 M"/>
              </a:rPr>
            </a:b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br>
              <a:rPr lang="ko-KR" altLang="en-US" sz="2000" b="1">
                <a:latin typeface="함초롬바탕"/>
                <a:ea typeface="함초롬바탕"/>
                <a:cs typeface="함초롬바탕"/>
              </a:rPr>
            </a:br>
            <a:r>
              <a:rPr lang="en-US" altLang="ko-KR" sz="2000" b="1">
                <a:latin typeface="함초롬바탕"/>
                <a:ea typeface="함초롬바탕"/>
                <a:cs typeface="함초롬바탕"/>
              </a:rPr>
              <a:t>1)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  <a:t>정부와 담당부서의 역할</a:t>
            </a:r>
            <a:br>
              <a:rPr lang="ko-KR" altLang="en-US" sz="2000" b="1">
                <a:ea typeface="함초롬바탕"/>
                <a:cs typeface="함초롬바탕"/>
              </a:rPr>
            </a:br>
            <a:r>
              <a:rPr lang="ko-KR" altLang="en-US" sz="2000" b="1">
                <a:ea typeface="함초롬바탕"/>
                <a:cs typeface="함초롬바탕"/>
              </a:rPr>
              <a:t> </a:t>
            </a:r>
            <a:r>
              <a:rPr lang="en-US" altLang="ko-KR" sz="2000" b="1">
                <a:ea typeface="함초롬바탕"/>
                <a:cs typeface="함초롬바탕"/>
              </a:rPr>
              <a:t>-</a:t>
            </a:r>
            <a:r>
              <a:rPr lang="ko-KR" altLang="en-US" sz="2000" b="1">
                <a:ea typeface="함초롬바탕"/>
                <a:cs typeface="함초롬바탕"/>
              </a:rPr>
              <a:t>  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보호소 시설 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노후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)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시설 검사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보호소 운영 지원비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보호소 운영 담당자와 직원 심사 관련 정책을 체계적으로 설계하여 진행함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.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</a:t>
            </a:r>
            <a:b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</a:b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 각 지역마다 지역에서 운영하는 유기동물 보호소가  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5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개 이상 건설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개인 의견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)</a:t>
            </a:r>
            <a:b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</a:br>
            <a:br>
              <a:rPr lang="ko-KR" altLang="en-US" sz="2000" b="1">
                <a:ea typeface="함초롬바탕"/>
                <a:cs typeface="함초롬바탕"/>
              </a:rPr>
            </a:br>
            <a:r>
              <a:rPr lang="en-US" altLang="ko-KR" sz="2000" b="1">
                <a:latin typeface="함초롬바탕"/>
                <a:ea typeface="함초롬바탕"/>
                <a:cs typeface="함초롬바탕"/>
              </a:rPr>
              <a:t>2)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  <a:t>후원 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비용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사료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시설 관리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의료비 등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)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에 대한 절차가 깨끗하게 진행될 수 있도록 모든 자료를 공개</a:t>
            </a:r>
            <a:endParaRPr lang="ko-KR" altLang="en-US" sz="2000">
              <a:solidFill>
                <a:srgbClr val="c3986d"/>
              </a:solidFill>
            </a:endParaRPr>
          </a:p>
        </p:txBody>
      </p:sp>
      <p:sp>
        <p:nvSpPr>
          <p:cNvPr id="1005" name="가로 글상자 1004"/>
          <p:cNvSpPr txBox="1"/>
          <p:nvPr/>
        </p:nvSpPr>
        <p:spPr>
          <a:xfrm>
            <a:off x="624616" y="4200671"/>
            <a:ext cx="13476046" cy="252940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latin typeface="한컴 윤체 M"/>
                <a:ea typeface="한컴 윤체 M"/>
              </a:rPr>
              <a:t>유기동물 입양과 반려인 자격 시험 도입 해결방안</a:t>
            </a:r>
            <a:br>
              <a:rPr lang="ko-KR" altLang="en-US" sz="2000">
                <a:latin typeface="한컴 윤체 M"/>
                <a:ea typeface="한컴 윤체 M"/>
              </a:rPr>
            </a:br>
            <a:br>
              <a:rPr lang="ko-KR" altLang="en-US" sz="2000">
                <a:latin typeface="한컴 윤체 M"/>
                <a:ea typeface="한컴 윤체 M"/>
              </a:rPr>
            </a:br>
            <a:r>
              <a:rPr lang="en-US" altLang="ko-KR" sz="2000" b="1">
                <a:latin typeface="함초롬바탕"/>
                <a:ea typeface="함초롬바탕"/>
                <a:cs typeface="함초롬바탕"/>
              </a:rPr>
              <a:t>1)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  <a:t>유기동물 입양 적극 권장</a:t>
            </a:r>
            <a:br>
              <a:rPr lang="ko-KR" altLang="en-US" sz="2000" b="1">
                <a:ea typeface="함초롬바탕"/>
                <a:cs typeface="함초롬바탕"/>
              </a:rPr>
            </a:b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전국적으로 유기동물 입양 자격 조건을 통일화하여 명확하게 내세움</a:t>
            </a:r>
            <a:br>
              <a:rPr lang="ko-KR" altLang="en-US" sz="2000" b="1">
                <a:solidFill>
                  <a:srgbClr val="c3986d"/>
                </a:solidFill>
                <a:ea typeface="함초롬바탕"/>
                <a:cs typeface="함초롬바탕"/>
              </a:rPr>
            </a:b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유기동물 입양 절차를 강화함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.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ex) 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입양 전 봉사와 교육 그리고 만남의 과정을 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5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번 이상</a:t>
            </a:r>
            <a:b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</a:br>
            <a:br>
              <a:rPr lang="ko-KR" altLang="en-US" sz="2000" b="1">
                <a:ea typeface="함초롬바탕"/>
                <a:cs typeface="함초롬바탕"/>
              </a:rPr>
            </a:br>
            <a:r>
              <a:rPr lang="en-US" altLang="ko-KR" sz="2000" b="1">
                <a:latin typeface="함초롬바탕"/>
                <a:ea typeface="함초롬바탕"/>
                <a:cs typeface="함초롬바탕"/>
              </a:rPr>
              <a:t>2)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  <a:t>빠른 시일내에 반려인 자격 시험을 도입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정부와 동물 관련 연합 단체 합의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)</a:t>
            </a:r>
            <a:br>
              <a:rPr lang="ko-KR" altLang="en-US" sz="2000" b="1">
                <a:solidFill>
                  <a:srgbClr val="c3986d"/>
                </a:solidFill>
                <a:ea typeface="함초롬바탕"/>
                <a:cs typeface="함초롬바탕"/>
              </a:rPr>
            </a:b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한 생명을 책임져야 하고 평화롭고 더 나은 반려동물과의 생활을 위함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.</a:t>
            </a:r>
            <a:endParaRPr lang="ko-KR" altLang="en-US" sz="2000">
              <a:solidFill>
                <a:srgbClr val="c3986d"/>
              </a:solidFill>
            </a:endParaRPr>
          </a:p>
        </p:txBody>
      </p:sp>
      <p:sp>
        <p:nvSpPr>
          <p:cNvPr id="1006" name="가로 글상자 1005"/>
          <p:cNvSpPr txBox="1"/>
          <p:nvPr/>
        </p:nvSpPr>
        <p:spPr>
          <a:xfrm>
            <a:off x="395651" y="7063739"/>
            <a:ext cx="16718208" cy="252603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latin typeface="한컴 윤체 M"/>
                <a:ea typeface="한컴 윤체 M"/>
              </a:rPr>
              <a:t>    유기</a:t>
            </a:r>
            <a:r>
              <a:rPr lang="en-US" altLang="ko-KR" sz="2000">
                <a:latin typeface="한컴 윤체 M"/>
                <a:ea typeface="한컴 윤체 M"/>
              </a:rPr>
              <a:t>/</a:t>
            </a:r>
            <a:r>
              <a:rPr lang="ko-KR" altLang="en-US" sz="2000">
                <a:latin typeface="한컴 윤체 M"/>
                <a:ea typeface="한컴 윤체 M"/>
              </a:rPr>
              <a:t>반려동물에 대한 인식 해결방안</a:t>
            </a:r>
            <a:br>
              <a:rPr lang="ko-KR" altLang="en-US" sz="2000">
                <a:latin typeface="한컴 윤체 M"/>
                <a:ea typeface="한컴 윤체 M"/>
              </a:rPr>
            </a:br>
            <a:r>
              <a:rPr lang="ko-KR" altLang="en-US" sz="2000">
                <a:latin typeface="한컴 윤체 M"/>
                <a:ea typeface="한컴 윤체 M"/>
              </a:rPr>
              <a:t>  </a:t>
            </a:r>
            <a:br>
              <a:rPr lang="ko-KR" altLang="en-US" sz="2000">
                <a:latin typeface="한컴 윤체 M"/>
                <a:ea typeface="한컴 윤체 M"/>
              </a:rPr>
            </a:br>
            <a:r>
              <a:rPr lang="ko-KR" altLang="en-US" sz="2000">
                <a:latin typeface="한컴 윤체 M"/>
                <a:ea typeface="한컴 윤체 M"/>
              </a:rPr>
              <a:t> </a:t>
            </a:r>
            <a:r>
              <a:rPr lang="en-US" altLang="ko-KR" sz="2000" b="1"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반려인들은 비반려인들 포함해서 모두에게 반려동물로 인한 피해를 받지 않도록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  <a:t>펫 티켓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을 잘 지키고 비반려인들은 반려인과 반려동물에 대한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endParaRPr lang="ko-KR" altLang="en-US" sz="2000" b="1">
              <a:latin typeface="함초롬바탕"/>
              <a:ea typeface="함초롬바탕"/>
              <a:cs typeface="함초롬바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   </a:t>
            </a:r>
            <a:r>
              <a:rPr lang="ko-KR" altLang="en-US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  <a:t>부정적인 생각을 하지 않도록함</a:t>
            </a:r>
            <a:r>
              <a:rPr lang="en-US" altLang="ko-KR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  <a:t>.</a:t>
            </a:r>
            <a:br>
              <a:rPr lang="ko-KR" altLang="en-US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</a:br>
            <a:br>
              <a:rPr lang="ko-KR" altLang="en-US" sz="2000" b="1">
                <a:ea typeface="함초롬바탕"/>
                <a:cs typeface="함초롬바탕"/>
              </a:rPr>
            </a:br>
            <a:r>
              <a:rPr lang="en-US" altLang="ko-KR" sz="2000" b="1"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사람들이 반려동물과 유기동물에 대한 지식과 양육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학대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 유기 관련 법과 제도를 제대로 인지할 수 있도록</a:t>
            </a:r>
            <a:r>
              <a:rPr lang="ko-KR" altLang="en-US" sz="20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  <a:t>교육 영상 또는 쉽게 찾아보고 이해할 </a:t>
            </a:r>
            <a:endParaRPr lang="ko-KR" altLang="en-US" sz="2000" b="1">
              <a:solidFill>
                <a:srgbClr val="0000ff"/>
              </a:solidFill>
              <a:latin typeface="함초롬바탕"/>
              <a:ea typeface="함초롬바탕"/>
              <a:cs typeface="함초롬바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rgbClr val="0000ff"/>
                </a:solidFill>
                <a:latin typeface="함초롬바탕"/>
                <a:ea typeface="함초롬바탕"/>
                <a:cs typeface="함초롬바탕"/>
              </a:rPr>
              <a:t>   수 있는 자료를 제작</a:t>
            </a:r>
            <a:r>
              <a:rPr lang="ko-KR" altLang="en-US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해서 널리 유포함</a:t>
            </a:r>
            <a:r>
              <a:rPr lang="en-US" altLang="ko-KR" sz="2000" b="1">
                <a:solidFill>
                  <a:srgbClr val="c3986d"/>
                </a:solidFill>
                <a:latin typeface="함초롬바탕"/>
                <a:ea typeface="함초롬바탕"/>
                <a:cs typeface="함초롬바탕"/>
              </a:rPr>
              <a:t>.</a:t>
            </a:r>
            <a:br>
              <a:rPr lang="ko-KR" altLang="en-US" sz="2000">
                <a:latin typeface="한컴 윤체 M"/>
                <a:ea typeface="한컴 윤체 M"/>
              </a:rPr>
            </a:br>
            <a:endParaRPr lang="ko-KR" altLang="en-US" sz="2000">
              <a:latin typeface="한컴 윤체 M"/>
              <a:ea typeface="한컴 윤체 M"/>
            </a:endParaRPr>
          </a:p>
        </p:txBody>
      </p:sp>
      <p:sp>
        <p:nvSpPr>
          <p:cNvPr id="1007" name="가로 글상자 1006"/>
          <p:cNvSpPr txBox="1"/>
          <p:nvPr/>
        </p:nvSpPr>
        <p:spPr>
          <a:xfrm>
            <a:off x="5883518" y="408476"/>
            <a:ext cx="7143752" cy="6945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4000" b="1">
                <a:solidFill>
                  <a:srgbClr val="4ccb3b"/>
                </a:solidFill>
                <a:latin typeface="한컴 윤고딕 240"/>
                <a:ea typeface="한컴 윤고딕 240"/>
              </a:rPr>
              <a:t>유기동물 관련 문제의 해결방안</a:t>
            </a:r>
            <a:endParaRPr lang="ko-KR" altLang="en-US" sz="4000" b="1">
              <a:solidFill>
                <a:srgbClr val="4ccb3b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9" name="순서도: 대체 처리 1008"/>
          <p:cNvSpPr/>
          <p:nvPr/>
        </p:nvSpPr>
        <p:spPr>
          <a:xfrm>
            <a:off x="12422802" y="3476625"/>
            <a:ext cx="5101371" cy="3480288"/>
          </a:xfrm>
          <a:prstGeom prst="flowChartAlternateProcess">
            <a:avLst/>
          </a:prstGeom>
          <a:solidFill>
            <a:schemeClr val="lt1"/>
          </a:solidFill>
          <a:ln>
            <a:solidFill>
              <a:srgbClr val="c3986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참고</a:t>
            </a:r>
            <a:r>
              <a:rPr lang="en-US" altLang="ko-KR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!</a:t>
            </a:r>
            <a:r>
              <a:rPr lang="ko-KR" altLang="en-US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ko-KR" altLang="en-US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최근에 인터넷 기사를 보면</a:t>
            </a:r>
            <a:r>
              <a:rPr lang="en-US" altLang="ko-KR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전주지역에서 </a:t>
            </a:r>
            <a:endParaRPr lang="ko-KR" altLang="en-US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어느 하루를 </a:t>
            </a:r>
            <a:r>
              <a:rPr lang="en-US" altLang="ko-KR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“</a:t>
            </a:r>
            <a:r>
              <a:rPr lang="ko-KR" altLang="en-US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동물 등록을 무료로 해주는 날</a:t>
            </a:r>
            <a:r>
              <a:rPr lang="en-US" altLang="ko-KR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”</a:t>
            </a:r>
            <a:r>
              <a:rPr lang="ko-KR" altLang="en-US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로 지정하여 시행한 결과</a:t>
            </a:r>
            <a:r>
              <a:rPr lang="en-US" altLang="ko-KR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유기동물의 수가 줄어들었다는 소식을 접함</a:t>
            </a:r>
            <a:r>
              <a:rPr lang="en-US" altLang="ko-KR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en-US" altLang="ko-KR" sz="11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1100">
                <a:ln w="9525">
                  <a:solidFill>
                    <a:srgbClr val="c3986d"/>
                  </a:solidFill>
                </a:ln>
                <a:solidFill>
                  <a:srgbClr val="c3986d"/>
                </a:solidFill>
                <a:latin typeface="함초롬돋움"/>
                <a:ea typeface="함초롬돋움"/>
                <a:cs typeface="함초롬돋움"/>
                <a:hlinkClick r:id="rId3"/>
              </a:rPr>
              <a:t>https://www.msn.com/ko-kr/news/other/%EC%9C%A0%EA%B8%B0%EA%B2%AC-%EC%A0%88%EB%B0%98%EC%9C%BC%EB%A1%9C-%EC%A4%84%EC%97%88%EB%8B%A4-%EC%A0%84%EC%A3%BC%EC%97%90%EC%84%A0-%EB%AC%B4%EC%8A%A8-%EC%9D%BC%EC%9D%B4/ar-AA1kDAqc?ocid=msedgdhp&amp;pc=LGTS&amp;cvid=44bc19a5d2b6441eb53d88e8f4fb1e8e&amp;ei=12</a:t>
            </a:r>
            <a:endParaRPr lang="en-US" altLang="ko-KR" sz="11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1100">
              <a:ln w="9525">
                <a:solidFill>
                  <a:srgbClr val="c3986d"/>
                </a:solidFill>
              </a:ln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6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6146" y="3260060"/>
            <a:ext cx="1361739" cy="12003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09684" y="4062008"/>
            <a:ext cx="4884436" cy="50110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67527" y="3260060"/>
            <a:ext cx="2191901" cy="12003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57693" y="4062008"/>
            <a:ext cx="5238103" cy="5011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98670" y="3260060"/>
            <a:ext cx="1437930" cy="12003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171731" y="4062008"/>
            <a:ext cx="4850379" cy="50110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494714" y="1961905"/>
            <a:ext cx="1586241" cy="1042736"/>
            <a:chOff x="1494714" y="1961905"/>
            <a:chExt cx="1586241" cy="10427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94714" y="1961905"/>
              <a:ext cx="1586241" cy="104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256762" y="1961905"/>
            <a:ext cx="1616254" cy="1147257"/>
            <a:chOff x="12256762" y="1961905"/>
            <a:chExt cx="1616254" cy="11472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256762" y="1961905"/>
              <a:ext cx="1616254" cy="11472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1830025" y="330418"/>
            <a:ext cx="17649068" cy="1918095"/>
          </a:xfrm>
          <a:prstGeom prst="rect">
            <a:avLst/>
          </a:prstGeom>
        </p:spPr>
      </p:pic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29990" y="1950456"/>
            <a:ext cx="1685644" cy="1142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8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847619" y="1628766"/>
            <a:ext cx="7066277" cy="7066277"/>
            <a:chOff x="9847619" y="1628766"/>
            <a:chExt cx="7066277" cy="70662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847619" y="1628766"/>
              <a:ext cx="7066277" cy="70662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8349" y="2300396"/>
            <a:ext cx="8720110" cy="19784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1705041" y="8114466"/>
            <a:ext cx="13561905" cy="1848449"/>
          </a:xfrm>
          <a:prstGeom prst="rect">
            <a:avLst/>
          </a:prstGeom>
        </p:spPr>
      </p:pic>
      <p:sp>
        <p:nvSpPr>
          <p:cNvPr id="1006" name="순서도: 대체 처리 1005"/>
          <p:cNvSpPr/>
          <p:nvPr/>
        </p:nvSpPr>
        <p:spPr>
          <a:xfrm>
            <a:off x="812860" y="3889217"/>
            <a:ext cx="8619653" cy="4422994"/>
          </a:xfrm>
          <a:prstGeom prst="flowChartAlternateProcess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07" name="가로 글상자 1006"/>
          <p:cNvSpPr txBox="1"/>
          <p:nvPr/>
        </p:nvSpPr>
        <p:spPr>
          <a:xfrm>
            <a:off x="1095781" y="4294738"/>
            <a:ext cx="8048219" cy="371388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이번 프로젝트를 준비하면서 반려동물과 유기동물 관련 데이터를 수집하고 분석 해 본 결과</a:t>
            </a:r>
            <a:r>
              <a:rPr lang="en-US" altLang="ko-KR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우리나라는 다른 나라에 비해 반려동물과 유기동물에 대한 인식과 관리에 대한 부족함이 있다는 것을 느꼈습니다</a:t>
            </a:r>
            <a:r>
              <a:rPr lang="en-US" altLang="ko-KR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다른 나라들처럼  반려동물과 유기동물에 대한 법과 제도</a:t>
            </a:r>
            <a:r>
              <a:rPr lang="en-US" altLang="ko-KR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운영 방안</a:t>
            </a:r>
            <a:r>
              <a:rPr lang="en-US" altLang="ko-KR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체계 시스템 등을 제대로 구축하여 엄격하고 확실하게 진행되어야 한다는 생각이 들었습니다</a:t>
            </a:r>
            <a:r>
              <a:rPr lang="en-US" altLang="ko-KR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특히</a:t>
            </a:r>
            <a:r>
              <a:rPr lang="en-US" altLang="ko-KR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유기동물의 입양 시스템을 국가적으로 확대하여 시행을 하는 것이 중요하다는 것을 느꼈습니다</a:t>
            </a:r>
            <a:r>
              <a:rPr lang="en-US" altLang="ko-KR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20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또 반려인은 반려동물이 더 나은 환경에 살 수 있도록 펫티켓을 잘 지키고 비반려인들은 긍정적으로 반려인과 반려동물에 대한 입장과 생각을 한번 더 해주면 좀 더 나은 사회를 만들 수 있을 것이라고 생각합니다</a:t>
            </a:r>
            <a:r>
              <a:rPr lang="en-US" altLang="ko-KR" sz="20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20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9">
    <p:bg>
      <p:bgPr shadeToTitle="0">
        <a:solidFill>
          <a:srgbClr val="5ebc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9189" y="1372133"/>
            <a:ext cx="17163304" cy="69327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77574" y="6861517"/>
            <a:ext cx="12994436" cy="10251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365079" y="382750"/>
            <a:ext cx="3101587" cy="2176768"/>
            <a:chOff x="365079" y="382750"/>
            <a:chExt cx="3101587" cy="2176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5079" y="382750"/>
              <a:ext cx="3101587" cy="21767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58891" y="455966"/>
            <a:ext cx="10469705" cy="23148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25542" y="3511834"/>
            <a:ext cx="4810832" cy="4572870"/>
          </a:xfrm>
          <a:prstGeom prst="rect">
            <a:avLst/>
          </a:prstGeom>
        </p:spPr>
      </p:pic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82202" y="2476500"/>
            <a:ext cx="6705599" cy="7010400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551184" y="7048500"/>
            <a:ext cx="2050015" cy="24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3459" y="1352381"/>
            <a:ext cx="7580952" cy="7580952"/>
            <a:chOff x="1343459" y="1352381"/>
            <a:chExt cx="7580952" cy="75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459" y="1352381"/>
              <a:ext cx="7580952" cy="75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1009" y="714819"/>
            <a:ext cx="6246553" cy="9123810"/>
            <a:chOff x="9191009" y="714819"/>
            <a:chExt cx="6246553" cy="91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191009" y="714819"/>
              <a:ext cx="6246553" cy="91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4823" y="2869039"/>
            <a:ext cx="11917650" cy="14865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23859" y="3973383"/>
            <a:ext cx="7602621" cy="5865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39847" y="455966"/>
            <a:ext cx="7718981" cy="2314876"/>
          </a:xfrm>
          <a:prstGeom prst="rect">
            <a:avLst/>
          </a:prstGeom>
        </p:spPr>
      </p:pic>
      <p:pic>
        <p:nvPicPr>
          <p:cNvPr id="1002" name="그림 100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61722" y="2898251"/>
            <a:ext cx="8617393" cy="1339918"/>
          </a:xfrm>
          <a:prstGeom prst="rect">
            <a:avLst/>
          </a:prstGeom>
        </p:spPr>
      </p:pic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98660" y="4413351"/>
            <a:ext cx="5617385" cy="1396187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54341" y="5150178"/>
            <a:ext cx="7076667" cy="1855005"/>
          </a:xfrm>
          <a:prstGeom prst="rect">
            <a:avLst/>
          </a:prstGeom>
        </p:spPr>
      </p:pic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728818" y="7450824"/>
            <a:ext cx="8896807" cy="1778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762" y="0"/>
            <a:ext cx="18295238" cy="10317460"/>
            <a:chOff x="-4762" y="0"/>
            <a:chExt cx="18295238" cy="10317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762" y="0"/>
              <a:ext cx="18295238" cy="10317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352381" y="8001619"/>
            <a:ext cx="2728575" cy="1998381"/>
            <a:chOff x="352381" y="8001619"/>
            <a:chExt cx="2728575" cy="1998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2381" y="8001619"/>
              <a:ext cx="2728575" cy="1998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5776983" y="8586200"/>
            <a:ext cx="2175398" cy="1413800"/>
            <a:chOff x="15776983" y="8586200"/>
            <a:chExt cx="2175398" cy="1413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776983" y="8586200"/>
              <a:ext cx="2175398" cy="14138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925102" y="428024"/>
            <a:ext cx="17801220" cy="20779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94476" y="2933700"/>
            <a:ext cx="13278924" cy="488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6676" y="3288466"/>
            <a:ext cx="9633916" cy="3160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41907" y="6529964"/>
            <a:ext cx="6082638" cy="19468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01527" y="1987542"/>
            <a:ext cx="2548589" cy="1219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753006" y="877779"/>
            <a:ext cx="3677572" cy="41925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238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79533" y="455966"/>
            <a:ext cx="9264924" cy="2314876"/>
          </a:xfrm>
          <a:prstGeom prst="rect">
            <a:avLst/>
          </a:prstGeom>
        </p:spPr>
      </p:pic>
      <p:pic>
        <p:nvPicPr>
          <p:cNvPr id="1002" name="그림 100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7800" y="2552700"/>
            <a:ext cx="6324600" cy="6553200"/>
          </a:xfrm>
          <a:prstGeom prst="rect">
            <a:avLst/>
          </a:prstGeom>
        </p:spPr>
      </p:pic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1" y="6375319"/>
            <a:ext cx="2057400" cy="2730581"/>
          </a:xfrm>
          <a:prstGeom prst="rect">
            <a:avLst/>
          </a:prstGeom>
        </p:spPr>
      </p:pic>
      <p:sp>
        <p:nvSpPr>
          <p:cNvPr id="1004" name="가로 글상자 1003"/>
          <p:cNvSpPr txBox="1"/>
          <p:nvPr/>
        </p:nvSpPr>
        <p:spPr>
          <a:xfrm>
            <a:off x="9144000" y="2560758"/>
            <a:ext cx="8499232" cy="719093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지역별 전축종 발생현황이 높을수록 지도 그래프에 </a:t>
            </a: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진하게 표시됨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발생현황 높음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진한 갈색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  발생현황 낮음 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옅은 노랑색</a:t>
            </a:r>
            <a:r>
              <a:rPr lang="en-US" altLang="ko-KR" sz="2500" b="1">
                <a:solidFill>
                  <a:srgbClr val="c3986d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경기도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(21,224)</a:t>
            </a: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&gt;</a:t>
            </a: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경남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(12,287)</a:t>
            </a: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&gt;</a:t>
            </a: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경북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(9,299)</a:t>
            </a: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&gt;</a:t>
            </a:r>
            <a:endParaRPr lang="en-US" altLang="ko-KR" sz="2500" b="1">
              <a:solidFill>
                <a:srgbClr val="0080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 전남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(9,298)</a:t>
            </a: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&gt;</a:t>
            </a: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전북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(8,509)</a:t>
            </a:r>
            <a:r>
              <a:rPr lang="ko-KR" altLang="en-US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...</a:t>
            </a:r>
            <a:endParaRPr lang="en-US" altLang="ko-KR" sz="2500" b="1">
              <a:solidFill>
                <a:srgbClr val="0080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500" b="1">
              <a:solidFill>
                <a:srgbClr val="c3986d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전체 지역 중에 경기도 지역이 발생현황이 높은 이유</a:t>
            </a:r>
            <a:r>
              <a:rPr lang="en-US" altLang="ko-KR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?</a:t>
            </a:r>
            <a:endParaRPr lang="en-US" altLang="ko-KR" sz="2700" b="1">
              <a:solidFill>
                <a:srgbClr val="0080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en-US" altLang="ko-KR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:</a:t>
            </a:r>
            <a:r>
              <a:rPr lang="ko-KR" altLang="en-US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인구가 많고</a:t>
            </a:r>
            <a:r>
              <a:rPr lang="en-US" altLang="ko-KR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도농 복합도시가 많아 시골개</a:t>
            </a:r>
            <a:r>
              <a:rPr lang="en-US" altLang="ko-KR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마당개</a:t>
            </a:r>
            <a:r>
              <a:rPr lang="en-US" altLang="ko-KR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,</a:t>
            </a:r>
            <a:endParaRPr lang="en-US" altLang="ko-KR" sz="2700" b="1">
              <a:solidFill>
                <a:srgbClr val="0080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  떠돌이 개 등 다양한 형태의 유기동물이 많이 발생함</a:t>
            </a:r>
            <a:r>
              <a:rPr lang="en-US" altLang="ko-KR" sz="2700" b="1">
                <a:solidFill>
                  <a:srgbClr val="008000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2700" b="1">
              <a:solidFill>
                <a:srgbClr val="0080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700" b="1">
              <a:solidFill>
                <a:srgbClr val="0080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700" b="1">
              <a:solidFill>
                <a:srgbClr val="0080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2700" b="1">
              <a:solidFill>
                <a:srgbClr val="0080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>
                <a:solidFill>
                  <a:srgbClr val="c3986d"/>
                </a:solidFill>
              </a:rPr>
              <a:t>                               </a:t>
            </a:r>
            <a:endParaRPr lang="ko-KR" altLang="en-US">
              <a:solidFill>
                <a:srgbClr val="c3986d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c3986d"/>
              </a:solidFill>
            </a:endParaRPr>
          </a:p>
          <a:p>
            <a:pPr lvl="0" algn="r">
              <a:defRPr/>
            </a:pPr>
            <a:r>
              <a:rPr lang="ko-KR" altLang="en-US">
                <a:solidFill>
                  <a:srgbClr val="c3986d"/>
                </a:solidFill>
              </a:rPr>
              <a:t>출처</a:t>
            </a:r>
            <a:r>
              <a:rPr lang="en-US" altLang="ko-KR">
                <a:solidFill>
                  <a:srgbClr val="c3986d"/>
                </a:solidFill>
              </a:rPr>
              <a:t>:</a:t>
            </a:r>
            <a:r>
              <a:rPr lang="ko-KR" altLang="en-US">
                <a:solidFill>
                  <a:srgbClr val="c3986d"/>
                </a:solidFill>
              </a:rPr>
              <a:t> </a:t>
            </a:r>
            <a:r>
              <a:rPr lang="en-US" altLang="ko-KR">
                <a:solidFill>
                  <a:srgbClr val="c3986d"/>
                </a:solidFill>
              </a:rPr>
              <a:t>https://www.happypet.co.kr/news/articleView.html?idxno=29627</a:t>
            </a:r>
            <a:endParaRPr lang="en-US" altLang="ko-KR">
              <a:solidFill>
                <a:srgbClr val="c3986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58891" y="455966"/>
            <a:ext cx="11110457" cy="2314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02866" y="1714500"/>
            <a:ext cx="2564657" cy="18549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23501" y="1714500"/>
            <a:ext cx="3220981" cy="18644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179088" y="1764538"/>
            <a:ext cx="1984533" cy="1854962"/>
          </a:xfrm>
          <a:prstGeom prst="rect">
            <a:avLst/>
          </a:prstGeom>
        </p:spPr>
      </p:pic>
      <p:pic>
        <p:nvPicPr>
          <p:cNvPr id="1002" name="그림 100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2000" y="3162300"/>
            <a:ext cx="5410200" cy="6477000"/>
          </a:xfrm>
          <a:prstGeom prst="rect">
            <a:avLst/>
          </a:prstGeom>
        </p:spPr>
      </p:pic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29400" y="3162300"/>
            <a:ext cx="5257800" cy="6477000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641036" y="3238500"/>
            <a:ext cx="4884964" cy="6324600"/>
          </a:xfrm>
          <a:prstGeom prst="rect">
            <a:avLst/>
          </a:prstGeom>
        </p:spPr>
      </p:pic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724400" y="7429500"/>
            <a:ext cx="1416122" cy="2121008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210800" y="7734300"/>
            <a:ext cx="1587581" cy="1905000"/>
          </a:xfrm>
          <a:prstGeom prst="rect">
            <a:avLst/>
          </a:prstGeom>
        </p:spPr>
      </p:pic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843164" y="7658100"/>
            <a:ext cx="1682836" cy="1873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0961" y="455966"/>
            <a:ext cx="7481657" cy="2314876"/>
          </a:xfrm>
          <a:prstGeom prst="rect">
            <a:avLst/>
          </a:prstGeom>
        </p:spPr>
      </p:pic>
      <p:graphicFrame>
        <p:nvGraphicFramePr>
          <p:cNvPr id="1002" name="차트 14"/>
          <p:cNvGraphicFramePr/>
          <p:nvPr/>
        </p:nvGraphicFramePr>
        <p:xfrm>
          <a:off x="2590801" y="2552699"/>
          <a:ext cx="12572999" cy="6324600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1003" name="모서리가 둥근 사각형 설명선 1002"/>
          <p:cNvSpPr/>
          <p:nvPr/>
        </p:nvSpPr>
        <p:spPr>
          <a:xfrm>
            <a:off x="965321" y="811457"/>
            <a:ext cx="4469423" cy="2069855"/>
          </a:xfrm>
          <a:prstGeom prst="wedgeRoundRectCallout">
            <a:avLst>
              <a:gd name="adj1" fmla="val 45471"/>
              <a:gd name="adj2" fmla="val 100898"/>
              <a:gd name="adj3" fmla="val 16667"/>
            </a:avLst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5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문제점</a:t>
            </a:r>
            <a:r>
              <a:rPr lang="en-US" altLang="ko-KR" sz="25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!</a:t>
            </a:r>
            <a:endParaRPr lang="en-US" altLang="ko-KR" sz="2500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유기동물의 입양 비율이 높아지고 있지만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,</a:t>
            </a: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자연사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(26.8%),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안락사 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(20.6%)</a:t>
            </a: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가 존재하며 비율도 높은 편에 속한다</a:t>
            </a: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!</a:t>
            </a: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657</ep:Words>
  <ep:PresentationFormat>On-screen Show (4:3)</ep:PresentationFormat>
  <ep:Paragraphs>73</ep:Paragraphs>
  <ep:Slides>30</ep:Slides>
  <ep:Notes>29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2023-11-26T14:40:53.000</dcterms:created>
  <dc:creator>officegen</dc:creator>
  <cp:lastModifiedBy>82103</cp:lastModifiedBy>
  <dcterms:modified xsi:type="dcterms:W3CDTF">2023-12-05T02:28:53.811</dcterms:modified>
  <cp:revision>85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